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256" r:id="rId3"/>
    <p:sldId id="258" r:id="rId4"/>
    <p:sldId id="281" r:id="rId5"/>
    <p:sldId id="280" r:id="rId6"/>
    <p:sldId id="282" r:id="rId7"/>
    <p:sldId id="283" r:id="rId8"/>
    <p:sldId id="285" r:id="rId9"/>
    <p:sldId id="286" r:id="rId10"/>
    <p:sldId id="312" r:id="rId11"/>
    <p:sldId id="313" r:id="rId12"/>
    <p:sldId id="287" r:id="rId13"/>
    <p:sldId id="273" r:id="rId14"/>
    <p:sldId id="308" r:id="rId15"/>
    <p:sldId id="309" r:id="rId16"/>
    <p:sldId id="307" r:id="rId17"/>
    <p:sldId id="288" r:id="rId18"/>
    <p:sldId id="294" r:id="rId19"/>
    <p:sldId id="290" r:id="rId20"/>
    <p:sldId id="311" r:id="rId21"/>
    <p:sldId id="295" r:id="rId22"/>
    <p:sldId id="310" r:id="rId23"/>
    <p:sldId id="289" r:id="rId24"/>
    <p:sldId id="278" r:id="rId25"/>
    <p:sldId id="279" r:id="rId26"/>
    <p:sldId id="284" r:id="rId27"/>
    <p:sldId id="267" r:id="rId28"/>
    <p:sldId id="314" r:id="rId29"/>
    <p:sldId id="315" r:id="rId30"/>
    <p:sldId id="316" r:id="rId31"/>
    <p:sldId id="297" r:id="rId32"/>
    <p:sldId id="304" r:id="rId33"/>
    <p:sldId id="305" r:id="rId34"/>
    <p:sldId id="306" r:id="rId35"/>
    <p:sldId id="298" r:id="rId36"/>
    <p:sldId id="299" r:id="rId37"/>
    <p:sldId id="300" r:id="rId38"/>
    <p:sldId id="301" r:id="rId39"/>
    <p:sldId id="302" r:id="rId40"/>
    <p:sldId id="303" r:id="rId41"/>
    <p:sldId id="268" r:id="rId42"/>
    <p:sldId id="272" r:id="rId43"/>
    <p:sldId id="270" r:id="rId44"/>
    <p:sldId id="271" r:id="rId45"/>
    <p:sldId id="296" r:id="rId46"/>
    <p:sldId id="257" r:id="rId47"/>
    <p:sldId id="261" r:id="rId48"/>
    <p:sldId id="259" r:id="rId49"/>
    <p:sldId id="262" r:id="rId50"/>
    <p:sldId id="263" r:id="rId51"/>
    <p:sldId id="264" r:id="rId52"/>
    <p:sldId id="265" r:id="rId53"/>
    <p:sldId id="266" r:id="rId54"/>
    <p:sldId id="260" r:id="rId55"/>
    <p:sldId id="291" r:id="rId56"/>
    <p:sldId id="292" r:id="rId57"/>
    <p:sldId id="29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CSI Lab #2</a:t>
            </a:r>
          </a:p>
        </c:rich>
      </c:tx>
      <c:overlay val="0"/>
    </c:title>
    <c:autoTitleDeleted val="0"/>
    <c:plotArea>
      <c:layout/>
      <c:scatterChart>
        <c:scatterStyle val="lineMarker"/>
        <c:varyColors val="0"/>
        <c:ser>
          <c:idx val="0"/>
          <c:order val="0"/>
          <c:spPr>
            <a:ln w="28575">
              <a:noFill/>
            </a:ln>
          </c:spPr>
          <c:trendline>
            <c:trendlineType val="linear"/>
            <c:dispRSqr val="0"/>
            <c:dispEq val="1"/>
            <c:trendlineLbl>
              <c:layout>
                <c:manualLayout>
                  <c:x val="-9.7438320209973756E-2"/>
                  <c:y val="-4.5316418780985711E-2"/>
                </c:manualLayout>
              </c:layout>
              <c:tx>
                <c:rich>
                  <a:bodyPr/>
                  <a:lstStyle/>
                  <a:p>
                    <a:pPr>
                      <a:defRPr/>
                    </a:pPr>
                    <a:r>
                      <a:rPr lang="en-US" sz="2400" baseline="0"/>
                      <a:t>D = 12.571W - 7.7619</a:t>
                    </a:r>
                    <a:endParaRPr lang="en-US" sz="2400"/>
                  </a:p>
                </c:rich>
              </c:tx>
              <c:numFmt formatCode="General" sourceLinked="0"/>
            </c:trendlineLbl>
          </c:trendline>
          <c:xVal>
            <c:numRef>
              <c:f>Sheet1!$A$1:$A$6</c:f>
              <c:numCache>
                <c:formatCode>General</c:formatCode>
                <c:ptCount val="6"/>
                <c:pt idx="0">
                  <c:v>1</c:v>
                </c:pt>
                <c:pt idx="1">
                  <c:v>1.25</c:v>
                </c:pt>
                <c:pt idx="2">
                  <c:v>1.5</c:v>
                </c:pt>
                <c:pt idx="3">
                  <c:v>1.75</c:v>
                </c:pt>
                <c:pt idx="4">
                  <c:v>2</c:v>
                </c:pt>
                <c:pt idx="5">
                  <c:v>2.25</c:v>
                </c:pt>
              </c:numCache>
            </c:numRef>
          </c:xVal>
          <c:yVal>
            <c:numRef>
              <c:f>Sheet1!$B$1:$B$6</c:f>
              <c:numCache>
                <c:formatCode>General</c:formatCode>
                <c:ptCount val="6"/>
                <c:pt idx="0">
                  <c:v>5</c:v>
                </c:pt>
                <c:pt idx="1">
                  <c:v>8</c:v>
                </c:pt>
                <c:pt idx="2">
                  <c:v>10</c:v>
                </c:pt>
                <c:pt idx="3">
                  <c:v>15</c:v>
                </c:pt>
                <c:pt idx="4">
                  <c:v>18</c:v>
                </c:pt>
                <c:pt idx="5">
                  <c:v>20</c:v>
                </c:pt>
              </c:numCache>
            </c:numRef>
          </c:yVal>
          <c:smooth val="0"/>
          <c:extLst>
            <c:ext xmlns:c16="http://schemas.microsoft.com/office/drawing/2014/chart" uri="{C3380CC4-5D6E-409C-BE32-E72D297353CC}">
              <c16:uniqueId val="{00000001-4AB9-413D-93A1-34A551BC131A}"/>
            </c:ext>
          </c:extLst>
        </c:ser>
        <c:dLbls>
          <c:showLegendKey val="0"/>
          <c:showVal val="0"/>
          <c:showCatName val="0"/>
          <c:showSerName val="0"/>
          <c:showPercent val="0"/>
          <c:showBubbleSize val="0"/>
        </c:dLbls>
        <c:axId val="221464832"/>
        <c:axId val="221471104"/>
      </c:scatterChart>
      <c:valAx>
        <c:axId val="221464832"/>
        <c:scaling>
          <c:orientation val="minMax"/>
        </c:scaling>
        <c:delete val="0"/>
        <c:axPos val="b"/>
        <c:title>
          <c:tx>
            <c:rich>
              <a:bodyPr/>
              <a:lstStyle/>
              <a:p>
                <a:pPr>
                  <a:defRPr/>
                </a:pPr>
                <a:r>
                  <a:rPr lang="en-US"/>
                  <a:t>W - Wound Diameter (inches)</a:t>
                </a:r>
              </a:p>
            </c:rich>
          </c:tx>
          <c:overlay val="0"/>
        </c:title>
        <c:numFmt formatCode="General" sourceLinked="1"/>
        <c:majorTickMark val="out"/>
        <c:minorTickMark val="none"/>
        <c:tickLblPos val="nextTo"/>
        <c:crossAx val="221471104"/>
        <c:crosses val="autoZero"/>
        <c:crossBetween val="midCat"/>
      </c:valAx>
      <c:valAx>
        <c:axId val="221471104"/>
        <c:scaling>
          <c:orientation val="minMax"/>
        </c:scaling>
        <c:delete val="0"/>
        <c:axPos val="l"/>
        <c:majorGridlines/>
        <c:title>
          <c:tx>
            <c:rich>
              <a:bodyPr rot="-5400000" vert="horz"/>
              <a:lstStyle/>
              <a:p>
                <a:pPr>
                  <a:defRPr/>
                </a:pPr>
                <a:r>
                  <a:rPr lang="en-US"/>
                  <a:t>D - Distance From Shooter (feet)</a:t>
                </a:r>
              </a:p>
            </c:rich>
          </c:tx>
          <c:overlay val="0"/>
        </c:title>
        <c:numFmt formatCode="General" sourceLinked="1"/>
        <c:majorTickMark val="out"/>
        <c:minorTickMark val="none"/>
        <c:tickLblPos val="nextTo"/>
        <c:crossAx val="221464832"/>
        <c:crosses val="autoZero"/>
        <c:crossBetween val="midCat"/>
      </c:valAx>
    </c:plotArea>
    <c:plotVisOnly val="1"/>
    <c:dispBlanksAs val="gap"/>
    <c:showDLblsOverMax val="0"/>
  </c:chart>
  <c:spPr>
    <a:solidFill>
      <a:srgbClr val="FFE699">
        <a:alpha val="76000"/>
      </a:srgbClr>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Monopoly Pricing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1"/>
            <c:dispEq val="1"/>
            <c:trendlineLbl>
              <c:layout>
                <c:manualLayout>
                  <c:x val="-0.26244422572178477"/>
                  <c:y val="-3.7233522892971709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baseline="0"/>
                      <a:t>C = 8.4205s + 31.423</a:t>
                    </a:r>
                    <a:br>
                      <a:rPr lang="en-US" sz="1600" baseline="0"/>
                    </a:br>
                    <a:r>
                      <a:rPr lang="en-US" sz="1600" baseline="0"/>
                      <a:t>R² = 0.9891</a:t>
                    </a:r>
                  </a:p>
                  <a:p>
                    <a:pPr>
                      <a:defRPr/>
                    </a:pPr>
                    <a:r>
                      <a:rPr lang="en-US" sz="1600" baseline="0"/>
                      <a:t>r = 0.995</a:t>
                    </a:r>
                    <a:endParaRPr lang="en-US" sz="160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Sheet1!$A$1:$A$22</c:f>
              <c:numCache>
                <c:formatCode>General</c:formatCode>
                <c:ptCount val="22"/>
                <c:pt idx="0">
                  <c:v>2</c:v>
                </c:pt>
                <c:pt idx="1">
                  <c:v>4</c:v>
                </c:pt>
                <c:pt idx="2">
                  <c:v>7</c:v>
                </c:pt>
                <c:pt idx="3">
                  <c:v>9</c:v>
                </c:pt>
                <c:pt idx="4">
                  <c:v>10</c:v>
                </c:pt>
                <c:pt idx="5">
                  <c:v>12</c:v>
                </c:pt>
                <c:pt idx="6">
                  <c:v>14</c:v>
                </c:pt>
                <c:pt idx="7">
                  <c:v>15</c:v>
                </c:pt>
                <c:pt idx="8">
                  <c:v>17</c:v>
                </c:pt>
                <c:pt idx="9">
                  <c:v>19</c:v>
                </c:pt>
                <c:pt idx="10">
                  <c:v>20</c:v>
                </c:pt>
                <c:pt idx="11">
                  <c:v>22</c:v>
                </c:pt>
                <c:pt idx="12">
                  <c:v>24</c:v>
                </c:pt>
                <c:pt idx="13">
                  <c:v>25</c:v>
                </c:pt>
                <c:pt idx="14">
                  <c:v>27</c:v>
                </c:pt>
                <c:pt idx="15">
                  <c:v>28</c:v>
                </c:pt>
                <c:pt idx="16">
                  <c:v>30</c:v>
                </c:pt>
                <c:pt idx="17">
                  <c:v>32</c:v>
                </c:pt>
                <c:pt idx="18">
                  <c:v>33</c:v>
                </c:pt>
                <c:pt idx="19">
                  <c:v>35</c:v>
                </c:pt>
                <c:pt idx="20">
                  <c:v>38</c:v>
                </c:pt>
                <c:pt idx="21">
                  <c:v>40</c:v>
                </c:pt>
              </c:numCache>
            </c:numRef>
          </c:xVal>
          <c:yVal>
            <c:numRef>
              <c:f>Sheet1!$B$1:$B$22</c:f>
              <c:numCache>
                <c:formatCode>General</c:formatCode>
                <c:ptCount val="22"/>
                <c:pt idx="0">
                  <c:v>60</c:v>
                </c:pt>
                <c:pt idx="1">
                  <c:v>60</c:v>
                </c:pt>
                <c:pt idx="2">
                  <c:v>100</c:v>
                </c:pt>
                <c:pt idx="3">
                  <c:v>100</c:v>
                </c:pt>
                <c:pt idx="4">
                  <c:v>120</c:v>
                </c:pt>
                <c:pt idx="5">
                  <c:v>140</c:v>
                </c:pt>
                <c:pt idx="6">
                  <c:v>140</c:v>
                </c:pt>
                <c:pt idx="7">
                  <c:v>160</c:v>
                </c:pt>
                <c:pt idx="8">
                  <c:v>180</c:v>
                </c:pt>
                <c:pt idx="9">
                  <c:v>180</c:v>
                </c:pt>
                <c:pt idx="10">
                  <c:v>200</c:v>
                </c:pt>
                <c:pt idx="11">
                  <c:v>220</c:v>
                </c:pt>
                <c:pt idx="12">
                  <c:v>220</c:v>
                </c:pt>
                <c:pt idx="13">
                  <c:v>240</c:v>
                </c:pt>
                <c:pt idx="14">
                  <c:v>260</c:v>
                </c:pt>
                <c:pt idx="15">
                  <c:v>260</c:v>
                </c:pt>
                <c:pt idx="16">
                  <c:v>280</c:v>
                </c:pt>
                <c:pt idx="17">
                  <c:v>300</c:v>
                </c:pt>
                <c:pt idx="18">
                  <c:v>300</c:v>
                </c:pt>
                <c:pt idx="19">
                  <c:v>320</c:v>
                </c:pt>
                <c:pt idx="20">
                  <c:v>350</c:v>
                </c:pt>
                <c:pt idx="21">
                  <c:v>400</c:v>
                </c:pt>
              </c:numCache>
            </c:numRef>
          </c:yVal>
          <c:smooth val="0"/>
          <c:extLst>
            <c:ext xmlns:c16="http://schemas.microsoft.com/office/drawing/2014/chart" uri="{C3380CC4-5D6E-409C-BE32-E72D297353CC}">
              <c16:uniqueId val="{00000001-E92B-4FC4-A6C1-D333236999FF}"/>
            </c:ext>
          </c:extLst>
        </c:ser>
        <c:dLbls>
          <c:showLegendKey val="0"/>
          <c:showVal val="0"/>
          <c:showCatName val="0"/>
          <c:showSerName val="0"/>
          <c:showPercent val="0"/>
          <c:showBubbleSize val="0"/>
        </c:dLbls>
        <c:axId val="180508544"/>
        <c:axId val="180518912"/>
      </c:scatterChart>
      <c:valAx>
        <c:axId val="180508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Spaces From</a:t>
                </a:r>
                <a:r>
                  <a:rPr lang="en-US" baseline="0"/>
                  <a:t> Go</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518912"/>
        <c:crosses val="autoZero"/>
        <c:crossBetween val="midCat"/>
      </c:valAx>
      <c:valAx>
        <c:axId val="180518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Property</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508544"/>
        <c:crosses val="autoZero"/>
        <c:crossBetween val="midCat"/>
      </c:valAx>
      <c:spPr>
        <a:noFill/>
        <a:ln>
          <a:noFill/>
        </a:ln>
        <a:effectLst/>
      </c:spPr>
    </c:plotArea>
    <c:plotVisOnly val="1"/>
    <c:dispBlanksAs val="gap"/>
    <c:showDLblsOverMax val="0"/>
  </c:chart>
  <c:spPr>
    <a:solidFill>
      <a:schemeClr val="bg1">
        <a:lumMod val="7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80509-9810-429E-8EEE-CF32D01B3F86}" type="datetimeFigureOut">
              <a:rPr lang="en-US" smtClean="0"/>
              <a:t>10/9/2021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28A4E-2261-4A48-910B-C95CDF4982D5}" type="slidenum">
              <a:rPr lang="en-US" smtClean="0"/>
              <a:t>‹#›</a:t>
            </a:fld>
            <a:endParaRPr lang="en-US"/>
          </a:p>
        </p:txBody>
      </p:sp>
    </p:spTree>
    <p:extLst>
      <p:ext uri="{BB962C8B-B14F-4D97-AF65-F5344CB8AC3E}">
        <p14:creationId xmlns:p14="http://schemas.microsoft.com/office/powerpoint/2010/main" val="3518549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77235-7A5C-1D4B-ACF8-7C5EC8E7AA6D}" type="slidenum">
              <a:rPr lang="en-US" smtClean="0"/>
              <a:t>32</a:t>
            </a:fld>
            <a:endParaRPr lang="en-US"/>
          </a:p>
        </p:txBody>
      </p:sp>
    </p:spTree>
    <p:extLst>
      <p:ext uri="{BB962C8B-B14F-4D97-AF65-F5344CB8AC3E}">
        <p14:creationId xmlns:p14="http://schemas.microsoft.com/office/powerpoint/2010/main" val="193905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4C1D-167B-43D3-BBE9-709CDE8785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01EEAC-664A-49F9-A82C-1D6286FAD8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2F3D8-70FC-4E0C-9CB9-D0433B37BBA4}"/>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5" name="Footer Placeholder 4">
            <a:extLst>
              <a:ext uri="{FF2B5EF4-FFF2-40B4-BE49-F238E27FC236}">
                <a16:creationId xmlns:a16="http://schemas.microsoft.com/office/drawing/2014/main" id="{47D60A2F-170C-4992-953B-4AE9ABFAA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82AB7-313E-40E8-9032-F4045052446E}"/>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388455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EA76-501B-4C34-88F8-F0C6CBBE2D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BE2661-8850-4460-A566-5E047C8D2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20B94-18D6-4FFD-8873-1396A5069490}"/>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5" name="Footer Placeholder 4">
            <a:extLst>
              <a:ext uri="{FF2B5EF4-FFF2-40B4-BE49-F238E27FC236}">
                <a16:creationId xmlns:a16="http://schemas.microsoft.com/office/drawing/2014/main" id="{6F68177E-E1E9-41BC-85B4-43F3A0A16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6BFB3-E5A0-4AB9-9324-7153483D1213}"/>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4169596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B96B2-34DA-4178-BAF9-CBD79C69B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AE2A67-3C9E-40B5-8CB4-D19A7DD56D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27D4D-A8B6-4498-AF40-56700556C0F0}"/>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5" name="Footer Placeholder 4">
            <a:extLst>
              <a:ext uri="{FF2B5EF4-FFF2-40B4-BE49-F238E27FC236}">
                <a16:creationId xmlns:a16="http://schemas.microsoft.com/office/drawing/2014/main" id="{C5CAD877-70F8-4D9A-945B-AF8BB0B12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C6D33-783C-4CDF-90E0-A891CD451BF6}"/>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477061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10/9/2021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5095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10/9/2021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2774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10/9/2021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2072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3265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152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783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1734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9397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9AFA-C0D5-4DEF-A6B6-B9512FBF51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FD49D0-2730-4FEC-AB7C-92E358EF4C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A8D2E-D29E-4F4F-BC59-A8775AE44748}"/>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5" name="Footer Placeholder 4">
            <a:extLst>
              <a:ext uri="{FF2B5EF4-FFF2-40B4-BE49-F238E27FC236}">
                <a16:creationId xmlns:a16="http://schemas.microsoft.com/office/drawing/2014/main" id="{0A7C0E8A-C60D-43D0-936E-835927678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FB731-F942-4A9B-9D3F-A3B3168F6235}"/>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1117319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1622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9312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10/9/2021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88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E734-955E-4953-ACB8-1D2C1AD44D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0F1053-3895-44BB-A877-61536CF70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1C78C2-A480-49AB-8E14-1E24F0058619}"/>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5" name="Footer Placeholder 4">
            <a:extLst>
              <a:ext uri="{FF2B5EF4-FFF2-40B4-BE49-F238E27FC236}">
                <a16:creationId xmlns:a16="http://schemas.microsoft.com/office/drawing/2014/main" id="{282DAAB1-48B2-4BB1-AD84-A1CBF1AA0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48582-97CC-49C7-85A1-772DC3397038}"/>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316888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27309-B24A-47AA-8D3E-840F6CEA6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32EB4-95B9-4A03-A812-1FFA68E61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A59E30-569A-4D39-9C4D-575B151FD6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55A8D7-1C2F-4DC1-94CE-714F18DF4F04}"/>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6" name="Footer Placeholder 5">
            <a:extLst>
              <a:ext uri="{FF2B5EF4-FFF2-40B4-BE49-F238E27FC236}">
                <a16:creationId xmlns:a16="http://schemas.microsoft.com/office/drawing/2014/main" id="{B252CB52-2EF1-4702-BAE6-2B0EDCADB9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92E15-2382-4E10-9D53-AF8FBE18037C}"/>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190523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B3B76-6061-425D-8555-D5740C7D1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9268CF-0EFD-4C04-B05A-E81E16288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788988-ABB9-451A-BF24-1F223A63BF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1E585E-F2F1-4E82-B0EF-ACEBF6BF6E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F3CA1-4586-445F-B8CA-5075513A06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4D1451-EB86-47EE-AE68-F97313D17BE3}"/>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8" name="Footer Placeholder 7">
            <a:extLst>
              <a:ext uri="{FF2B5EF4-FFF2-40B4-BE49-F238E27FC236}">
                <a16:creationId xmlns:a16="http://schemas.microsoft.com/office/drawing/2014/main" id="{87BEDF0A-DCF9-4BB3-85C7-C700689D73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DAF096-C2CC-421F-ABFA-7012704721E7}"/>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470512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70FA-AD7B-4054-BECC-B7C5C1597C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3CAA65-783D-495D-A21C-58B572BFCDF7}"/>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4" name="Footer Placeholder 3">
            <a:extLst>
              <a:ext uri="{FF2B5EF4-FFF2-40B4-BE49-F238E27FC236}">
                <a16:creationId xmlns:a16="http://schemas.microsoft.com/office/drawing/2014/main" id="{0E101459-73A4-4B66-B304-D3F9D1258B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4C4A8-04AA-4B80-86DB-6B613AA391E5}"/>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246638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EFBDB-B062-4B4E-98D1-1053EAA5E1DD}"/>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3" name="Footer Placeholder 2">
            <a:extLst>
              <a:ext uri="{FF2B5EF4-FFF2-40B4-BE49-F238E27FC236}">
                <a16:creationId xmlns:a16="http://schemas.microsoft.com/office/drawing/2014/main" id="{CA7A22AB-0D3E-481C-8C0A-0E5654306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2FD0A-7EDA-4D79-9F79-29C922EF3D17}"/>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150286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F63D-9942-45A8-B676-5EC45AA48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C0FC01-A2FD-4156-8C9F-7FB0107FF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2E39A4-1FCB-4CF6-8247-A2DED03FD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CD18C-76DA-454C-A738-DCDC8920D8B0}"/>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6" name="Footer Placeholder 5">
            <a:extLst>
              <a:ext uri="{FF2B5EF4-FFF2-40B4-BE49-F238E27FC236}">
                <a16:creationId xmlns:a16="http://schemas.microsoft.com/office/drawing/2014/main" id="{9AB49B20-4CC3-4CAC-9D36-5C541E6D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A89C6B-3104-4148-B76B-7FAD10DC2BB2}"/>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175423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932F-7232-4368-94E9-77DC66F1C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A4C16-5B19-4281-82D4-629EDC6EA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294D40-2474-46A9-A785-B1416F04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333C1-E88A-4BDA-AE24-8E5D71817472}"/>
              </a:ext>
            </a:extLst>
          </p:cNvPr>
          <p:cNvSpPr>
            <a:spLocks noGrp="1"/>
          </p:cNvSpPr>
          <p:nvPr>
            <p:ph type="dt" sz="half" idx="10"/>
          </p:nvPr>
        </p:nvSpPr>
        <p:spPr/>
        <p:txBody>
          <a:bodyPr/>
          <a:lstStyle/>
          <a:p>
            <a:fld id="{6425B342-225B-452D-A4F1-46DE91B974B4}" type="datetimeFigureOut">
              <a:rPr lang="en-US" smtClean="0"/>
              <a:t>10/9/2021</a:t>
            </a:fld>
            <a:endParaRPr lang="en-US"/>
          </a:p>
        </p:txBody>
      </p:sp>
      <p:sp>
        <p:nvSpPr>
          <p:cNvPr id="6" name="Footer Placeholder 5">
            <a:extLst>
              <a:ext uri="{FF2B5EF4-FFF2-40B4-BE49-F238E27FC236}">
                <a16:creationId xmlns:a16="http://schemas.microsoft.com/office/drawing/2014/main" id="{6067195F-335D-4451-B0F2-B527E68540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001FE-33DB-4DD9-8EC6-064FCE8FD3AB}"/>
              </a:ext>
            </a:extLst>
          </p:cNvPr>
          <p:cNvSpPr>
            <a:spLocks noGrp="1"/>
          </p:cNvSpPr>
          <p:nvPr>
            <p:ph type="sldNum" sz="quarter" idx="12"/>
          </p:nvPr>
        </p:nvSpPr>
        <p:spPr/>
        <p:txBody>
          <a:bodyPr/>
          <a:lstStyle/>
          <a:p>
            <a:fld id="{96F1B828-D0AC-4F15-8511-3EAF08502022}" type="slidenum">
              <a:rPr lang="en-US" smtClean="0"/>
              <a:t>‹#›</a:t>
            </a:fld>
            <a:endParaRPr lang="en-US"/>
          </a:p>
        </p:txBody>
      </p:sp>
    </p:spTree>
    <p:extLst>
      <p:ext uri="{BB962C8B-B14F-4D97-AF65-F5344CB8AC3E}">
        <p14:creationId xmlns:p14="http://schemas.microsoft.com/office/powerpoint/2010/main" val="1723527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000"/>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F28CBA-DD70-4BF0-A729-3D86957B1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0E6EF6-5CDA-4387-A825-A994734461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39A2E6-1110-4F7D-9BCE-F1D380200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5B342-225B-452D-A4F1-46DE91B974B4}" type="datetimeFigureOut">
              <a:rPr lang="en-US" smtClean="0"/>
              <a:t>10/9/2021</a:t>
            </a:fld>
            <a:endParaRPr lang="en-US"/>
          </a:p>
        </p:txBody>
      </p:sp>
      <p:sp>
        <p:nvSpPr>
          <p:cNvPr id="5" name="Footer Placeholder 4">
            <a:extLst>
              <a:ext uri="{FF2B5EF4-FFF2-40B4-BE49-F238E27FC236}">
                <a16:creationId xmlns:a16="http://schemas.microsoft.com/office/drawing/2014/main" id="{128317A5-8CD4-4224-96C8-5363F3682B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8F875E-50BD-4412-A82A-C0FE82BB29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1B828-D0AC-4F15-8511-3EAF08502022}" type="slidenum">
              <a:rPr lang="en-US" smtClean="0"/>
              <a:t>‹#›</a:t>
            </a:fld>
            <a:endParaRPr lang="en-US"/>
          </a:p>
        </p:txBody>
      </p:sp>
    </p:spTree>
    <p:extLst>
      <p:ext uri="{BB962C8B-B14F-4D97-AF65-F5344CB8AC3E}">
        <p14:creationId xmlns:p14="http://schemas.microsoft.com/office/powerpoint/2010/main" val="1394385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10/9/2021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90140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jpeg"/><Relationship Id="rId1" Type="http://schemas.openxmlformats.org/officeDocument/2006/relationships/slideLayout" Target="../slideLayouts/slideLayout16.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mailto:patrick.riley@kctcs.edu"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669F-4E98-402F-A507-B3B589BF984E}"/>
              </a:ext>
            </a:extLst>
          </p:cNvPr>
          <p:cNvSpPr>
            <a:spLocks noGrp="1"/>
          </p:cNvSpPr>
          <p:nvPr>
            <p:ph type="ctrTitle"/>
          </p:nvPr>
        </p:nvSpPr>
        <p:spPr>
          <a:xfrm>
            <a:off x="1881809" y="200266"/>
            <a:ext cx="9899373" cy="3055696"/>
          </a:xfrm>
          <a:solidFill>
            <a:srgbClr val="FFE699">
              <a:alpha val="80000"/>
            </a:srgbClr>
          </a:solidFill>
        </p:spPr>
        <p:txBody>
          <a:bodyPr>
            <a:normAutofit fontScale="90000"/>
          </a:bodyPr>
          <a:lstStyle/>
          <a:p>
            <a:r>
              <a:rPr lang="en-US" dirty="0">
                <a:latin typeface="Amasis MT Pro Medium" panose="020B0604020202020204" pitchFamily="18" charset="0"/>
                <a:cs typeface="Aldhabi" panose="020B0604020202020204" pitchFamily="2" charset="-78"/>
              </a:rPr>
              <a:t>Application Based Teaching – From Iron Man to Buzz Lightyear and Everything in Between</a:t>
            </a:r>
          </a:p>
        </p:txBody>
      </p:sp>
      <p:sp>
        <p:nvSpPr>
          <p:cNvPr id="3" name="Subtitle 2">
            <a:extLst>
              <a:ext uri="{FF2B5EF4-FFF2-40B4-BE49-F238E27FC236}">
                <a16:creationId xmlns:a16="http://schemas.microsoft.com/office/drawing/2014/main" id="{4E1757E3-F1EF-47CB-9441-19F9568BA94B}"/>
              </a:ext>
            </a:extLst>
          </p:cNvPr>
          <p:cNvSpPr>
            <a:spLocks noGrp="1"/>
          </p:cNvSpPr>
          <p:nvPr>
            <p:ph type="subTitle" idx="1"/>
          </p:nvPr>
        </p:nvSpPr>
        <p:spPr>
          <a:xfrm>
            <a:off x="2610679" y="3748329"/>
            <a:ext cx="4916556" cy="2213164"/>
          </a:xfrm>
          <a:solidFill>
            <a:schemeClr val="accent4">
              <a:lumMod val="40000"/>
              <a:lumOff val="60000"/>
              <a:alpha val="80000"/>
            </a:schemeClr>
          </a:solidFill>
        </p:spPr>
        <p:txBody>
          <a:bodyPr>
            <a:normAutofit/>
          </a:bodyPr>
          <a:lstStyle/>
          <a:p>
            <a:r>
              <a:rPr lang="en-US" sz="3600" dirty="0">
                <a:latin typeface="Amasis MT Pro Medium" panose="020B0604020202020204" pitchFamily="18" charset="0"/>
                <a:cs typeface="Aldhabi" panose="020B0604020202020204" pitchFamily="2" charset="-78"/>
              </a:rPr>
              <a:t>Pat Riley</a:t>
            </a:r>
          </a:p>
          <a:p>
            <a:r>
              <a:rPr lang="en-US" sz="3600" dirty="0">
                <a:latin typeface="Amasis MT Pro Medium" panose="020B0604020202020204" pitchFamily="18" charset="0"/>
                <a:cs typeface="Aldhabi" panose="020B0604020202020204" pitchFamily="2" charset="-78"/>
              </a:rPr>
              <a:t>Hopkinsville Community College (KY)</a:t>
            </a:r>
            <a:endParaRPr lang="en-US" sz="3600" dirty="0"/>
          </a:p>
        </p:txBody>
      </p:sp>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pic>
        <p:nvPicPr>
          <p:cNvPr id="1028" name="Picture 4">
            <a:extLst>
              <a:ext uri="{FF2B5EF4-FFF2-40B4-BE49-F238E27FC236}">
                <a16:creationId xmlns:a16="http://schemas.microsoft.com/office/drawing/2014/main" id="{04925A66-A17F-4961-A8AE-C42643BDB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8153" y="2252869"/>
            <a:ext cx="2090004" cy="42009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toy action figure&#10;&#10;Description automatically generated with low confidence">
            <a:extLst>
              <a:ext uri="{FF2B5EF4-FFF2-40B4-BE49-F238E27FC236}">
                <a16:creationId xmlns:a16="http://schemas.microsoft.com/office/drawing/2014/main" id="{38522800-B8EE-4FFE-A318-CC0E36DC5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915" y="2638864"/>
            <a:ext cx="3835932" cy="3429000"/>
          </a:xfrm>
          <a:prstGeom prst="rect">
            <a:avLst/>
          </a:prstGeom>
        </p:spPr>
      </p:pic>
    </p:spTree>
    <p:extLst>
      <p:ext uri="{BB962C8B-B14F-4D97-AF65-F5344CB8AC3E}">
        <p14:creationId xmlns:p14="http://schemas.microsoft.com/office/powerpoint/2010/main" val="64708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9A926B-E0F1-4444-840C-3A31546AE1F1}"/>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1" name="Title 5">
            <a:extLst>
              <a:ext uri="{FF2B5EF4-FFF2-40B4-BE49-F238E27FC236}">
                <a16:creationId xmlns:a16="http://schemas.microsoft.com/office/drawing/2014/main" id="{559BC6B7-9DC2-427B-9D59-B247B0991885}"/>
              </a:ext>
            </a:extLst>
          </p:cNvPr>
          <p:cNvSpPr>
            <a:spLocks noGrp="1"/>
          </p:cNvSpPr>
          <p:nvPr>
            <p:ph type="ctrTitle"/>
          </p:nvPr>
        </p:nvSpPr>
        <p:spPr>
          <a:xfrm>
            <a:off x="8574157" y="770339"/>
            <a:ext cx="3473311" cy="1606713"/>
          </a:xfrm>
          <a:solidFill>
            <a:srgbClr val="FFE699">
              <a:alpha val="80000"/>
            </a:srgbClr>
          </a:solidFill>
        </p:spPr>
        <p:txBody>
          <a:bodyPr>
            <a:normAutofit fontScale="90000"/>
          </a:bodyPr>
          <a:lstStyle/>
          <a:p>
            <a:r>
              <a:rPr lang="en-US" sz="5400" dirty="0">
                <a:latin typeface="Amasis MT Pro Medium" panose="02040604050005020304" pitchFamily="18" charset="0"/>
              </a:rPr>
              <a:t>Spiderman Stops Train</a:t>
            </a:r>
          </a:p>
        </p:txBody>
      </p:sp>
      <p:pic>
        <p:nvPicPr>
          <p:cNvPr id="3" name="Picture 2">
            <a:extLst>
              <a:ext uri="{FF2B5EF4-FFF2-40B4-BE49-F238E27FC236}">
                <a16:creationId xmlns:a16="http://schemas.microsoft.com/office/drawing/2014/main" id="{45FE7539-45CE-4B37-B8B5-D15E108ECF55}"/>
              </a:ext>
            </a:extLst>
          </p:cNvPr>
          <p:cNvPicPr>
            <a:picLocks noChangeAspect="1"/>
          </p:cNvPicPr>
          <p:nvPr/>
        </p:nvPicPr>
        <p:blipFill>
          <a:blip r:embed="rId3"/>
          <a:stretch>
            <a:fillRect/>
          </a:stretch>
        </p:blipFill>
        <p:spPr>
          <a:xfrm>
            <a:off x="561346" y="1997351"/>
            <a:ext cx="7838007" cy="4567389"/>
          </a:xfrm>
          <a:prstGeom prst="rect">
            <a:avLst/>
          </a:prstGeom>
        </p:spPr>
      </p:pic>
    </p:spTree>
    <p:extLst>
      <p:ext uri="{BB962C8B-B14F-4D97-AF65-F5344CB8AC3E}">
        <p14:creationId xmlns:p14="http://schemas.microsoft.com/office/powerpoint/2010/main" val="489136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2133600" y="863713"/>
            <a:ext cx="3380547" cy="1757351"/>
          </a:xfrm>
          <a:solidFill>
            <a:srgbClr val="FFE699">
              <a:alpha val="80000"/>
            </a:srgbClr>
          </a:solidFill>
        </p:spPr>
        <p:txBody>
          <a:bodyPr>
            <a:normAutofit/>
          </a:bodyPr>
          <a:lstStyle/>
          <a:p>
            <a:r>
              <a:rPr lang="en-US" sz="5400" dirty="0">
                <a:latin typeface="Amasis MT Pro Medium" panose="02040604050005020304" pitchFamily="18" charset="0"/>
              </a:rPr>
              <a:t>Barbie Bungee</a:t>
            </a:r>
          </a:p>
        </p:txBody>
      </p:sp>
      <p:pic>
        <p:nvPicPr>
          <p:cNvPr id="6" name="Picture 2">
            <a:extLst>
              <a:ext uri="{FF2B5EF4-FFF2-40B4-BE49-F238E27FC236}">
                <a16:creationId xmlns:a16="http://schemas.microsoft.com/office/drawing/2014/main" id="{8B6206B4-44DF-4EAC-A181-27BBE551B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7"/>
          <a:stretch/>
        </p:blipFill>
        <p:spPr bwMode="auto">
          <a:xfrm>
            <a:off x="5716506" y="714178"/>
            <a:ext cx="4341894" cy="5827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0321EA87-668F-4455-8AEC-51D73F7ABB6B}"/>
              </a:ext>
            </a:extLst>
          </p:cNvPr>
          <p:cNvPicPr>
            <a:picLocks noChangeAspect="1"/>
          </p:cNvPicPr>
          <p:nvPr/>
        </p:nvPicPr>
        <p:blipFill>
          <a:blip r:embed="rId4"/>
          <a:stretch>
            <a:fillRect/>
          </a:stretch>
        </p:blipFill>
        <p:spPr>
          <a:xfrm>
            <a:off x="200025" y="2893312"/>
            <a:ext cx="1933575" cy="3648075"/>
          </a:xfrm>
          <a:prstGeom prst="rect">
            <a:avLst/>
          </a:prstGeom>
        </p:spPr>
      </p:pic>
    </p:spTree>
    <p:extLst>
      <p:ext uri="{BB962C8B-B14F-4D97-AF65-F5344CB8AC3E}">
        <p14:creationId xmlns:p14="http://schemas.microsoft.com/office/powerpoint/2010/main" val="74207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8758445" y="483817"/>
            <a:ext cx="3022738" cy="1606713"/>
          </a:xfrm>
          <a:solidFill>
            <a:srgbClr val="FFE699">
              <a:alpha val="80000"/>
            </a:srgbClr>
          </a:solidFill>
        </p:spPr>
        <p:txBody>
          <a:bodyPr>
            <a:normAutofit/>
          </a:bodyPr>
          <a:lstStyle/>
          <a:p>
            <a:r>
              <a:rPr lang="en-US" sz="5400" dirty="0">
                <a:latin typeface="Amasis MT Pro Medium" panose="02040604050005020304" pitchFamily="18" charset="0"/>
              </a:rPr>
              <a:t>Wing Flaps</a:t>
            </a:r>
          </a:p>
        </p:txBody>
      </p:sp>
      <p:pic>
        <p:nvPicPr>
          <p:cNvPr id="10" name="Picture 4" descr="the rescuers down under [gifs] | Tumblr">
            <a:extLst>
              <a:ext uri="{FF2B5EF4-FFF2-40B4-BE49-F238E27FC236}">
                <a16:creationId xmlns:a16="http://schemas.microsoft.com/office/drawing/2014/main" id="{90CF0F56-BA16-4DAA-BAA3-72A5AE98798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97224" y="1822287"/>
            <a:ext cx="7343725" cy="440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000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C309-89F3-4476-9F37-9321B72B2906}"/>
              </a:ext>
            </a:extLst>
          </p:cNvPr>
          <p:cNvSpPr>
            <a:spLocks noGrp="1"/>
          </p:cNvSpPr>
          <p:nvPr>
            <p:ph type="title"/>
          </p:nvPr>
        </p:nvSpPr>
        <p:spPr/>
        <p:txBody>
          <a:bodyPr/>
          <a:lstStyle/>
          <a:p>
            <a:r>
              <a:rPr lang="en-US" dirty="0">
                <a:solidFill>
                  <a:srgbClr val="002060"/>
                </a:solidFill>
              </a:rPr>
              <a:t>Variables &amp; Setup </a:t>
            </a:r>
          </a:p>
        </p:txBody>
      </p:sp>
      <p:sp>
        <p:nvSpPr>
          <p:cNvPr id="3" name="Content Placeholder 2">
            <a:extLst>
              <a:ext uri="{FF2B5EF4-FFF2-40B4-BE49-F238E27FC236}">
                <a16:creationId xmlns:a16="http://schemas.microsoft.com/office/drawing/2014/main" id="{4E8064A1-89EC-4ACB-8B49-777824A12322}"/>
              </a:ext>
            </a:extLst>
          </p:cNvPr>
          <p:cNvSpPr>
            <a:spLocks noGrp="1"/>
          </p:cNvSpPr>
          <p:nvPr>
            <p:ph sz="half" idx="1"/>
          </p:nvPr>
        </p:nvSpPr>
        <p:spPr>
          <a:xfrm>
            <a:off x="420624" y="1825625"/>
            <a:ext cx="5145289" cy="1325563"/>
          </a:xfrm>
        </p:spPr>
        <p:txBody>
          <a:bodyPr>
            <a:normAutofit/>
          </a:bodyPr>
          <a:lstStyle/>
          <a:p>
            <a:pPr marL="0" indent="0">
              <a:buNone/>
            </a:pPr>
            <a:r>
              <a:rPr lang="en-US" sz="2800" b="1" dirty="0">
                <a:solidFill>
                  <a:schemeClr val="tx1"/>
                </a:solidFill>
                <a:effectLst/>
                <a:ea typeface="Calibri" panose="020F0502020204030204" pitchFamily="34" charset="0"/>
                <a:cs typeface="Times New Roman" panose="02020603050405020304" pitchFamily="18" charset="0"/>
              </a:rPr>
              <a:t>Launch Angle</a:t>
            </a:r>
            <a:r>
              <a:rPr lang="en-US" sz="2800" dirty="0">
                <a:solidFill>
                  <a:schemeClr val="tx1"/>
                </a:solidFill>
                <a:effectLst/>
                <a:ea typeface="Calibri" panose="020F0502020204030204" pitchFamily="34" charset="0"/>
                <a:cs typeface="Times New Roman" panose="02020603050405020304" pitchFamily="18" charset="0"/>
              </a:rPr>
              <a:t>: 51 degrees</a:t>
            </a:r>
          </a:p>
          <a:p>
            <a:pPr marL="0" indent="0">
              <a:buNone/>
            </a:pPr>
            <a:endParaRPr lang="en-US" sz="2800" dirty="0">
              <a:effectLst/>
              <a:latin typeface="Footlight MT Light" panose="0204060206030A020304" pitchFamily="18" charset="0"/>
              <a:ea typeface="Calibri" panose="020F0502020204030204" pitchFamily="34" charset="0"/>
              <a:cs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F3444AE0-1B15-4151-A84C-884725DD6BF7}"/>
              </a:ext>
            </a:extLst>
          </p:cNvPr>
          <p:cNvSpPr>
            <a:spLocks noGrp="1"/>
          </p:cNvSpPr>
          <p:nvPr>
            <p:ph sz="half" idx="2"/>
          </p:nvPr>
        </p:nvSpPr>
        <p:spPr>
          <a:xfrm>
            <a:off x="6082748" y="1964230"/>
            <a:ext cx="4791456" cy="1464770"/>
          </a:xfrm>
        </p:spPr>
        <p:txBody>
          <a:bodyPr>
            <a:normAutofit/>
          </a:bodyPr>
          <a:lstStyle/>
          <a:p>
            <a:pPr marL="0" indent="0">
              <a:buNone/>
            </a:pPr>
            <a:r>
              <a:rPr lang="en-US" sz="2800" b="1" dirty="0">
                <a:solidFill>
                  <a:schemeClr val="tx1"/>
                </a:solidFill>
              </a:rPr>
              <a:t>Time</a:t>
            </a:r>
            <a:r>
              <a:rPr lang="en-US" sz="2800" dirty="0">
                <a:solidFill>
                  <a:schemeClr val="tx1"/>
                </a:solidFill>
              </a:rPr>
              <a:t>: 1.88 seconds to complete projectile (</a:t>
            </a:r>
            <a:r>
              <a:rPr lang="en-US" sz="2800" dirty="0">
                <a:solidFill>
                  <a:schemeClr val="tx1"/>
                </a:solidFill>
                <a:effectLst/>
                <a:latin typeface="Times New Roman" panose="02020603050405020304" pitchFamily="18" charset="0"/>
                <a:ea typeface="Calibri" panose="020F0502020204030204" pitchFamily="34" charset="0"/>
              </a:rPr>
              <a:t>7.52 seconds on 0.25 speed) </a:t>
            </a:r>
            <a:endParaRPr lang="en-US" sz="2800" dirty="0">
              <a:solidFill>
                <a:schemeClr val="tx1"/>
              </a:solidFill>
            </a:endParaRPr>
          </a:p>
        </p:txBody>
      </p:sp>
      <p:pic>
        <p:nvPicPr>
          <p:cNvPr id="5" name="Picture 4">
            <a:extLst>
              <a:ext uri="{FF2B5EF4-FFF2-40B4-BE49-F238E27FC236}">
                <a16:creationId xmlns:a16="http://schemas.microsoft.com/office/drawing/2014/main" id="{BF624E7E-6750-4072-9B64-804EF7CEFC4B}"/>
              </a:ext>
            </a:extLst>
          </p:cNvPr>
          <p:cNvPicPr/>
          <p:nvPr/>
        </p:nvPicPr>
        <p:blipFill>
          <a:blip r:embed="rId2"/>
          <a:stretch>
            <a:fillRect/>
          </a:stretch>
        </p:blipFill>
        <p:spPr>
          <a:xfrm>
            <a:off x="938559" y="2419093"/>
            <a:ext cx="4109417" cy="2006600"/>
          </a:xfrm>
          <a:prstGeom prst="rect">
            <a:avLst/>
          </a:prstGeom>
        </p:spPr>
      </p:pic>
      <p:pic>
        <p:nvPicPr>
          <p:cNvPr id="6" name="Picture 5">
            <a:extLst>
              <a:ext uri="{FF2B5EF4-FFF2-40B4-BE49-F238E27FC236}">
                <a16:creationId xmlns:a16="http://schemas.microsoft.com/office/drawing/2014/main" id="{81740BD2-DB4C-4AE3-AB54-1C8B1044B321}"/>
              </a:ext>
            </a:extLst>
          </p:cNvPr>
          <p:cNvPicPr/>
          <p:nvPr/>
        </p:nvPicPr>
        <p:blipFill>
          <a:blip r:embed="rId3"/>
          <a:stretch>
            <a:fillRect/>
          </a:stretch>
        </p:blipFill>
        <p:spPr>
          <a:xfrm>
            <a:off x="2394915" y="3952531"/>
            <a:ext cx="4109418" cy="2006600"/>
          </a:xfrm>
          <a:prstGeom prst="rect">
            <a:avLst/>
          </a:prstGeom>
        </p:spPr>
      </p:pic>
      <p:sp>
        <p:nvSpPr>
          <p:cNvPr id="8" name="TextBox 7">
            <a:extLst>
              <a:ext uri="{FF2B5EF4-FFF2-40B4-BE49-F238E27FC236}">
                <a16:creationId xmlns:a16="http://schemas.microsoft.com/office/drawing/2014/main" id="{7C7A25E2-6F45-447D-A992-CAB71B2A6598}"/>
              </a:ext>
            </a:extLst>
          </p:cNvPr>
          <p:cNvSpPr txBox="1"/>
          <p:nvPr/>
        </p:nvSpPr>
        <p:spPr>
          <a:xfrm>
            <a:off x="1441380" y="6108981"/>
            <a:ext cx="6016487" cy="468077"/>
          </a:xfrm>
          <a:prstGeom prst="rect">
            <a:avLst/>
          </a:prstGeom>
          <a:noFill/>
        </p:spPr>
        <p:txBody>
          <a:bodyPr wrap="square" rtlCol="0">
            <a:spAutoFit/>
          </a:bodyPr>
          <a:lstStyle/>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55 degrees + 47 degrees = 102/2 = 51 degrees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20B43A8-D705-4D8A-BC63-AB9C7C8435BB}"/>
              </a:ext>
            </a:extLst>
          </p:cNvPr>
          <p:cNvSpPr txBox="1"/>
          <p:nvPr/>
        </p:nvSpPr>
        <p:spPr>
          <a:xfrm>
            <a:off x="7606748" y="3922643"/>
            <a:ext cx="3843130" cy="1384995"/>
          </a:xfrm>
          <a:prstGeom prst="rect">
            <a:avLst/>
          </a:prstGeom>
          <a:noFill/>
        </p:spPr>
        <p:txBody>
          <a:bodyPr wrap="square" rtlCol="0">
            <a:spAutoFit/>
          </a:bodyPr>
          <a:lstStyle/>
          <a:p>
            <a:r>
              <a:rPr lang="en-US" sz="2800" b="1" dirty="0"/>
              <a:t>Initial Velocity </a:t>
            </a:r>
            <a:r>
              <a:rPr lang="en-US" sz="2800" dirty="0"/>
              <a:t>(</a:t>
            </a:r>
            <a:r>
              <a:rPr lang="en-US" sz="2800" dirty="0">
                <a:effectLst/>
                <a:ea typeface="Calibri" panose="020F0502020204030204" pitchFamily="34" charset="0"/>
              </a:rPr>
              <a:t>v</a:t>
            </a:r>
            <a:r>
              <a:rPr lang="en-US" sz="2800" baseline="-25000" dirty="0">
                <a:effectLst/>
                <a:ea typeface="Calibri" panose="020F0502020204030204" pitchFamily="34" charset="0"/>
              </a:rPr>
              <a:t>0</a:t>
            </a:r>
            <a:r>
              <a:rPr lang="en-US" sz="2800" dirty="0">
                <a:effectLst/>
                <a:ea typeface="Calibri" panose="020F0502020204030204" pitchFamily="34" charset="0"/>
              </a:rPr>
              <a:t> </a:t>
            </a:r>
            <a:r>
              <a:rPr lang="en-US" sz="2800" dirty="0"/>
              <a:t>): unknown aka what we are solving for </a:t>
            </a:r>
          </a:p>
        </p:txBody>
      </p:sp>
      <p:pic>
        <p:nvPicPr>
          <p:cNvPr id="9" name="Picture 8">
            <a:extLst>
              <a:ext uri="{FF2B5EF4-FFF2-40B4-BE49-F238E27FC236}">
                <a16:creationId xmlns:a16="http://schemas.microsoft.com/office/drawing/2014/main" id="{F7AD1270-6EB2-4860-9A2E-45B99716183C}"/>
              </a:ext>
            </a:extLst>
          </p:cNvPr>
          <p:cNvPicPr>
            <a:picLocks noChangeAspect="1"/>
          </p:cNvPicPr>
          <p:nvPr/>
        </p:nvPicPr>
        <p:blipFill>
          <a:blip r:embed="rId4"/>
          <a:stretch>
            <a:fillRect/>
          </a:stretch>
        </p:blipFill>
        <p:spPr>
          <a:xfrm>
            <a:off x="10494480" y="230188"/>
            <a:ext cx="1473148" cy="1419966"/>
          </a:xfrm>
          <a:prstGeom prst="rect">
            <a:avLst/>
          </a:prstGeom>
        </p:spPr>
      </p:pic>
    </p:spTree>
    <p:extLst>
      <p:ext uri="{BB962C8B-B14F-4D97-AF65-F5344CB8AC3E}">
        <p14:creationId xmlns:p14="http://schemas.microsoft.com/office/powerpoint/2010/main" val="84011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9B98-1AE7-43FA-8341-6729222AF21A}"/>
              </a:ext>
            </a:extLst>
          </p:cNvPr>
          <p:cNvSpPr>
            <a:spLocks noGrp="1"/>
          </p:cNvSpPr>
          <p:nvPr>
            <p:ph type="title"/>
          </p:nvPr>
        </p:nvSpPr>
        <p:spPr/>
        <p:txBody>
          <a:bodyPr>
            <a:normAutofit/>
          </a:bodyPr>
          <a:lstStyle/>
          <a:p>
            <a:r>
              <a:rPr lang="en-US" dirty="0">
                <a:solidFill>
                  <a:srgbClr val="002060"/>
                </a:solidFill>
                <a:effectLst/>
                <a:ea typeface="Calibri" panose="020F0502020204030204" pitchFamily="34" charset="0"/>
                <a:cs typeface="Times New Roman" panose="02020603050405020304" pitchFamily="18" charset="0"/>
              </a:rPr>
              <a:t>To find initial velocity: </a:t>
            </a:r>
            <a:endParaRPr lang="en-US" dirty="0">
              <a:solidFill>
                <a:srgbClr val="002060"/>
              </a:solidFill>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28B121-5E91-4501-A17A-328F7C81ADFA}"/>
                  </a:ext>
                </a:extLst>
              </p:cNvPr>
              <p:cNvSpPr>
                <a:spLocks noGrp="1"/>
              </p:cNvSpPr>
              <p:nvPr>
                <p:ph type="body" idx="1"/>
              </p:nvPr>
            </p:nvSpPr>
            <p:spPr>
              <a:xfrm>
                <a:off x="1648968" y="1290949"/>
                <a:ext cx="5549697" cy="823912"/>
              </a:xfrm>
            </p:spPr>
            <p:txBody>
              <a:bodyPr>
                <a:norm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r>
                        <a:rPr lang="en-US"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16</m:t>
                      </m:r>
                      <m:sSup>
                        <m:sSupPr>
                          <m:ctrlPr>
                            <a:rPr lang="en-US"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t</m:t>
                          </m:r>
                        </m:e>
                        <m:sup>
                          <m: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sub>
                          <m: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r>
                        <m:rPr>
                          <m:sty m:val="p"/>
                        </m:rP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t</m:t>
                      </m:r>
                      <m:func>
                        <m:funcPr>
                          <m:ctrlPr>
                            <a:rPr lang="en-US"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sin</m:t>
                          </m:r>
                        </m:fName>
                        <m:e>
                          <m:r>
                            <m:rPr>
                              <m:sty m:val="p"/>
                            </m:rP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θ</m:t>
                          </m:r>
                        </m:e>
                      </m:func>
                      <m: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h</m:t>
                          </m:r>
                        </m:e>
                        <m:sub>
                          <m:r>
                            <a:rPr lang="en-US">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m:oMathPara>
                </a14:m>
                <a:endParaRPr lang="en-US" sz="3400" dirty="0">
                  <a:solidFill>
                    <a:schemeClr val="tx1"/>
                  </a:solidFill>
                  <a:effectLst/>
                  <a:ea typeface="Calibri" panose="020F0502020204030204" pitchFamily="34"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DA28B121-5E91-4501-A17A-328F7C81ADFA}"/>
                  </a:ext>
                </a:extLst>
              </p:cNvPr>
              <p:cNvSpPr>
                <a:spLocks noGrp="1" noRot="1" noChangeAspect="1" noMove="1" noResize="1" noEditPoints="1" noAdjustHandles="1" noChangeArrowheads="1" noChangeShapeType="1" noTextEdit="1"/>
              </p:cNvSpPr>
              <p:nvPr>
                <p:ph type="body" idx="1"/>
              </p:nvPr>
            </p:nvSpPr>
            <p:spPr>
              <a:xfrm>
                <a:off x="1648968" y="1290949"/>
                <a:ext cx="5549697" cy="82391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55113AC-A16D-4FB7-B9F0-53BAF6145547}"/>
                  </a:ext>
                </a:extLst>
              </p:cNvPr>
              <p:cNvSpPr>
                <a:spLocks noGrp="1"/>
              </p:cNvSpPr>
              <p:nvPr>
                <p:ph sz="half" idx="2"/>
              </p:nvPr>
            </p:nvSpPr>
            <p:spPr>
              <a:xfrm>
                <a:off x="2418907" y="2163083"/>
                <a:ext cx="7694965" cy="2998559"/>
              </a:xfrm>
            </p:spPr>
            <p:txBody>
              <a:bodyPr/>
              <a:lstStyle/>
              <a:p>
                <a:pPr marL="0" marR="0" indent="0">
                  <a:lnSpc>
                    <a:spcPct val="107000"/>
                  </a:lnSpc>
                  <a:spcBef>
                    <a:spcPts val="0"/>
                  </a:spcBef>
                  <a:spcAft>
                    <a:spcPts val="0"/>
                  </a:spcAft>
                  <a:buNone/>
                </a:pPr>
                <a:r>
                  <a:rPr lang="en-US" sz="2800" dirty="0">
                    <a:solidFill>
                      <a:schemeClr val="tx1"/>
                    </a:solidFill>
                    <a:effectLst/>
                    <a:ea typeface="Times New Roman" panose="02020603050405020304" pitchFamily="18" charset="0"/>
                    <a:cs typeface="Times New Roman" panose="02020603050405020304" pitchFamily="18" charset="0"/>
                  </a:rPr>
                  <a:t>23 = -16(1.88)</a:t>
                </a:r>
                <a:r>
                  <a:rPr lang="en-US" sz="2800" baseline="30000" dirty="0">
                    <a:solidFill>
                      <a:schemeClr val="tx1"/>
                    </a:solidFill>
                    <a:effectLst/>
                    <a:ea typeface="Times New Roman" panose="02020603050405020304" pitchFamily="18" charset="0"/>
                    <a:cs typeface="Times New Roman" panose="02020603050405020304" pitchFamily="18" charset="0"/>
                  </a:rPr>
                  <a:t>2</a:t>
                </a:r>
                <a:r>
                  <a:rPr lang="en-US" sz="2800" dirty="0">
                    <a:solidFill>
                      <a:schemeClr val="tx1"/>
                    </a:solidFill>
                    <a:effectLst/>
                    <a:ea typeface="Times New Roman" panose="02020603050405020304" pitchFamily="18" charset="0"/>
                    <a:cs typeface="Times New Roman" panose="02020603050405020304" pitchFamily="18" charset="0"/>
                  </a:rPr>
                  <a:t> + </a:t>
                </a:r>
                <a14:m>
                  <m:oMath xmlns:m="http://schemas.openxmlformats.org/officeDocument/2006/math">
                    <m:sSub>
                      <m:sSubPr>
                        <m:ctrlP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sub>
                        <m: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2800" dirty="0">
                    <a:solidFill>
                      <a:schemeClr val="tx1"/>
                    </a:solidFill>
                    <a:effectLst/>
                    <a:ea typeface="Times New Roman" panose="02020603050405020304" pitchFamily="18" charset="0"/>
                    <a:cs typeface="Times New Roman" panose="02020603050405020304" pitchFamily="18" charset="0"/>
                  </a:rPr>
                  <a:t>sin(51)*1.88 + 4 </a:t>
                </a:r>
                <a:endParaRPr lang="en-US" sz="28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800" dirty="0">
                    <a:solidFill>
                      <a:schemeClr val="tx1"/>
                    </a:solidFill>
                    <a:effectLst/>
                    <a:ea typeface="Times New Roman" panose="02020603050405020304" pitchFamily="18" charset="0"/>
                    <a:cs typeface="Times New Roman" panose="02020603050405020304" pitchFamily="18" charset="0"/>
                  </a:rPr>
                  <a:t>23 = -56.55 + </a:t>
                </a:r>
                <a14:m>
                  <m:oMath xmlns:m="http://schemas.openxmlformats.org/officeDocument/2006/math">
                    <m:sSub>
                      <m:sSubPr>
                        <m:ctrlP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sub>
                        <m: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2800" dirty="0">
                    <a:solidFill>
                      <a:schemeClr val="tx1"/>
                    </a:solidFill>
                    <a:effectLst/>
                    <a:ea typeface="Times New Roman" panose="02020603050405020304" pitchFamily="18" charset="0"/>
                    <a:cs typeface="Times New Roman" panose="02020603050405020304" pitchFamily="18" charset="0"/>
                  </a:rPr>
                  <a:t>*1.46 + 4</a:t>
                </a:r>
                <a:endParaRPr lang="en-US" sz="28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800" dirty="0">
                    <a:solidFill>
                      <a:schemeClr val="tx1"/>
                    </a:solidFill>
                    <a:effectLst/>
                    <a:ea typeface="Times New Roman" panose="02020603050405020304" pitchFamily="18" charset="0"/>
                    <a:cs typeface="Times New Roman" panose="02020603050405020304" pitchFamily="18" charset="0"/>
                  </a:rPr>
                  <a:t>23 = -52.55 + </a:t>
                </a:r>
                <a14:m>
                  <m:oMath xmlns:m="http://schemas.openxmlformats.org/officeDocument/2006/math">
                    <m:sSub>
                      <m:sSubPr>
                        <m:ctrlP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sub>
                        <m: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2800" dirty="0">
                    <a:solidFill>
                      <a:schemeClr val="tx1"/>
                    </a:solidFill>
                    <a:effectLst/>
                    <a:ea typeface="Times New Roman" panose="02020603050405020304" pitchFamily="18" charset="0"/>
                    <a:cs typeface="Times New Roman" panose="02020603050405020304" pitchFamily="18" charset="0"/>
                  </a:rPr>
                  <a:t>*1.46</a:t>
                </a:r>
                <a:endParaRPr lang="en-US" sz="28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800" dirty="0">
                    <a:solidFill>
                      <a:schemeClr val="tx1"/>
                    </a:solidFill>
                    <a:effectLst/>
                    <a:ea typeface="Times New Roman" panose="02020603050405020304" pitchFamily="18" charset="0"/>
                    <a:cs typeface="Times New Roman" panose="02020603050405020304" pitchFamily="18" charset="0"/>
                  </a:rPr>
                  <a:t>75.55 = </a:t>
                </a:r>
                <a14:m>
                  <m:oMath xmlns:m="http://schemas.openxmlformats.org/officeDocument/2006/math">
                    <m:sSub>
                      <m:sSubPr>
                        <m:ctrlP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sub>
                        <m: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2800" dirty="0">
                    <a:solidFill>
                      <a:schemeClr val="tx1"/>
                    </a:solidFill>
                    <a:effectLst/>
                    <a:ea typeface="Times New Roman" panose="02020603050405020304" pitchFamily="18" charset="0"/>
                    <a:cs typeface="Times New Roman" panose="02020603050405020304" pitchFamily="18" charset="0"/>
                  </a:rPr>
                  <a:t>*1.46</a:t>
                </a:r>
                <a:endParaRPr lang="en-US" sz="28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2800" dirty="0">
                    <a:solidFill>
                      <a:schemeClr val="tx1"/>
                    </a:solidFill>
                    <a:effectLst/>
                    <a:ea typeface="Times New Roman" panose="02020603050405020304" pitchFamily="18" charset="0"/>
                    <a:cs typeface="Times New Roman" panose="02020603050405020304" pitchFamily="18" charset="0"/>
                  </a:rPr>
                  <a:t>51.74 = </a:t>
                </a:r>
                <a14:m>
                  <m:oMath xmlns:m="http://schemas.openxmlformats.org/officeDocument/2006/math">
                    <m:sSub>
                      <m:sSubPr>
                        <m:ctrlPr>
                          <a:rPr lang="en-US"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sub>
                        <m:r>
                          <a:rPr lang="en-US" sz="28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a14:m>
                <a:endParaRPr lang="en-US" sz="1800" dirty="0">
                  <a:effectLst/>
                  <a:ea typeface="Calibri" panose="020F0502020204030204" pitchFamily="34" charset="0"/>
                  <a:cs typeface="Times New Roman" panose="02020603050405020304" pitchFamily="18" charset="0"/>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555113AC-A16D-4FB7-B9F0-53BAF6145547}"/>
                  </a:ext>
                </a:extLst>
              </p:cNvPr>
              <p:cNvSpPr>
                <a:spLocks noGrp="1" noRot="1" noChangeAspect="1" noMove="1" noResize="1" noEditPoints="1" noAdjustHandles="1" noChangeArrowheads="1" noChangeShapeType="1" noTextEdit="1"/>
              </p:cNvSpPr>
              <p:nvPr>
                <p:ph sz="half" idx="2"/>
              </p:nvPr>
            </p:nvSpPr>
            <p:spPr>
              <a:xfrm>
                <a:off x="2418907" y="2163083"/>
                <a:ext cx="7694965" cy="2998559"/>
              </a:xfrm>
              <a:blipFill>
                <a:blip r:embed="rId3"/>
                <a:stretch>
                  <a:fillRect l="-1664" t="-2236"/>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C4DBCC9F-F051-4D8B-A624-F815A9D913E0}"/>
              </a:ext>
            </a:extLst>
          </p:cNvPr>
          <p:cNvSpPr>
            <a:spLocks noGrp="1"/>
          </p:cNvSpPr>
          <p:nvPr>
            <p:ph type="body" sz="quarter" idx="3"/>
          </p:nvPr>
        </p:nvSpPr>
        <p:spPr>
          <a:xfrm>
            <a:off x="7198665" y="8076"/>
            <a:ext cx="4993335" cy="823912"/>
          </a:xfrm>
        </p:spPr>
        <p:txBody>
          <a:bodyPr/>
          <a:lstStyle/>
          <a:p>
            <a:r>
              <a:rPr lang="en-US" dirty="0"/>
              <a:t> </a:t>
            </a:r>
          </a:p>
        </p:txBody>
      </p:sp>
      <p:sp>
        <p:nvSpPr>
          <p:cNvPr id="6" name="Content Placeholder 5">
            <a:extLst>
              <a:ext uri="{FF2B5EF4-FFF2-40B4-BE49-F238E27FC236}">
                <a16:creationId xmlns:a16="http://schemas.microsoft.com/office/drawing/2014/main" id="{E9DE9F1D-C4F5-4D3D-AF57-90512E7FF066}"/>
              </a:ext>
            </a:extLst>
          </p:cNvPr>
          <p:cNvSpPr>
            <a:spLocks noGrp="1"/>
          </p:cNvSpPr>
          <p:nvPr>
            <p:ph sz="quarter" idx="4"/>
          </p:nvPr>
        </p:nvSpPr>
        <p:spPr>
          <a:xfrm>
            <a:off x="7198665" y="392043"/>
            <a:ext cx="4993335" cy="3526932"/>
          </a:xfrm>
        </p:spPr>
        <p:txBody>
          <a:bodyPr/>
          <a:lstStyle/>
          <a:p>
            <a:pPr marL="0" indent="0">
              <a:buNone/>
            </a:pPr>
            <a:r>
              <a:rPr lang="en-US" dirty="0"/>
              <a:t> </a:t>
            </a:r>
          </a:p>
        </p:txBody>
      </p:sp>
      <p:sp>
        <p:nvSpPr>
          <p:cNvPr id="9" name="TextBox 8">
            <a:extLst>
              <a:ext uri="{FF2B5EF4-FFF2-40B4-BE49-F238E27FC236}">
                <a16:creationId xmlns:a16="http://schemas.microsoft.com/office/drawing/2014/main" id="{51752390-3F58-471F-9834-3F6B8A3732F7}"/>
              </a:ext>
            </a:extLst>
          </p:cNvPr>
          <p:cNvSpPr txBox="1"/>
          <p:nvPr/>
        </p:nvSpPr>
        <p:spPr>
          <a:xfrm>
            <a:off x="3158075" y="4844799"/>
            <a:ext cx="6955797" cy="954107"/>
          </a:xfrm>
          <a:prstGeom prst="rect">
            <a:avLst/>
          </a:prstGeom>
          <a:noFill/>
        </p:spPr>
        <p:txBody>
          <a:bodyPr wrap="square" rtlCol="0">
            <a:spAutoFit/>
          </a:bodyPr>
          <a:lstStyle/>
          <a:p>
            <a:r>
              <a:rPr lang="en-US" sz="2800" dirty="0"/>
              <a:t>Scarlett Witch is launching Captain America an initial velocity of 51.74 ft./sec. </a:t>
            </a:r>
          </a:p>
        </p:txBody>
      </p:sp>
      <p:pic>
        <p:nvPicPr>
          <p:cNvPr id="8" name="Picture 7">
            <a:extLst>
              <a:ext uri="{FF2B5EF4-FFF2-40B4-BE49-F238E27FC236}">
                <a16:creationId xmlns:a16="http://schemas.microsoft.com/office/drawing/2014/main" id="{E2A84566-C45F-41A8-9329-43EE0CC064ED}"/>
              </a:ext>
            </a:extLst>
          </p:cNvPr>
          <p:cNvPicPr>
            <a:picLocks noChangeAspect="1"/>
          </p:cNvPicPr>
          <p:nvPr/>
        </p:nvPicPr>
        <p:blipFill>
          <a:blip r:embed="rId4"/>
          <a:stretch>
            <a:fillRect/>
          </a:stretch>
        </p:blipFill>
        <p:spPr>
          <a:xfrm>
            <a:off x="10505275" y="245532"/>
            <a:ext cx="1473148" cy="1419966"/>
          </a:xfrm>
          <a:prstGeom prst="rect">
            <a:avLst/>
          </a:prstGeom>
        </p:spPr>
      </p:pic>
    </p:spTree>
    <p:extLst>
      <p:ext uri="{BB962C8B-B14F-4D97-AF65-F5344CB8AC3E}">
        <p14:creationId xmlns:p14="http://schemas.microsoft.com/office/powerpoint/2010/main" val="297628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8758445" y="483817"/>
            <a:ext cx="3022738" cy="1606713"/>
          </a:xfrm>
          <a:solidFill>
            <a:srgbClr val="FFE699">
              <a:alpha val="80000"/>
            </a:srgbClr>
          </a:solidFill>
        </p:spPr>
        <p:txBody>
          <a:bodyPr>
            <a:normAutofit/>
          </a:bodyPr>
          <a:lstStyle/>
          <a:p>
            <a:r>
              <a:rPr lang="en-US" sz="5400" dirty="0">
                <a:latin typeface="Amasis MT Pro Medium" panose="02040604050005020304" pitchFamily="18" charset="0"/>
              </a:rPr>
              <a:t>Writing Analysis</a:t>
            </a:r>
          </a:p>
        </p:txBody>
      </p:sp>
      <p:pic>
        <p:nvPicPr>
          <p:cNvPr id="3" name="Picture 2">
            <a:extLst>
              <a:ext uri="{FF2B5EF4-FFF2-40B4-BE49-F238E27FC236}">
                <a16:creationId xmlns:a16="http://schemas.microsoft.com/office/drawing/2014/main" id="{B33CDC52-7B23-492B-B2B4-94857F60E2DA}"/>
              </a:ext>
            </a:extLst>
          </p:cNvPr>
          <p:cNvPicPr>
            <a:picLocks noChangeAspect="1"/>
          </p:cNvPicPr>
          <p:nvPr/>
        </p:nvPicPr>
        <p:blipFill>
          <a:blip r:embed="rId3"/>
          <a:stretch>
            <a:fillRect/>
          </a:stretch>
        </p:blipFill>
        <p:spPr>
          <a:xfrm>
            <a:off x="1448835" y="1863380"/>
            <a:ext cx="7309610" cy="4550668"/>
          </a:xfrm>
          <a:prstGeom prst="rect">
            <a:avLst/>
          </a:prstGeom>
        </p:spPr>
      </p:pic>
    </p:spTree>
    <p:extLst>
      <p:ext uri="{BB962C8B-B14F-4D97-AF65-F5344CB8AC3E}">
        <p14:creationId xmlns:p14="http://schemas.microsoft.com/office/powerpoint/2010/main" val="185819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144532" y="2464904"/>
            <a:ext cx="2466146" cy="964096"/>
          </a:xfrm>
          <a:solidFill>
            <a:srgbClr val="FFE699">
              <a:alpha val="80000"/>
            </a:srgbClr>
          </a:solidFill>
        </p:spPr>
        <p:txBody>
          <a:bodyPr>
            <a:normAutofit/>
          </a:bodyPr>
          <a:lstStyle/>
          <a:p>
            <a:r>
              <a:rPr lang="en-US" sz="5400" dirty="0">
                <a:latin typeface="Amasis MT Pro Medium" panose="02040604050005020304" pitchFamily="18" charset="0"/>
              </a:rPr>
              <a:t>Apps</a:t>
            </a:r>
          </a:p>
        </p:txBody>
      </p:sp>
      <p:pic>
        <p:nvPicPr>
          <p:cNvPr id="6" name="Picture 4" descr="Image result for nerf guns">
            <a:extLst>
              <a:ext uri="{FF2B5EF4-FFF2-40B4-BE49-F238E27FC236}">
                <a16:creationId xmlns:a16="http://schemas.microsoft.com/office/drawing/2014/main" id="{079E66E7-C387-425F-A71C-281A19D1AB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02" b="22814"/>
          <a:stretch/>
        </p:blipFill>
        <p:spPr bwMode="auto">
          <a:xfrm>
            <a:off x="7910362" y="1119455"/>
            <a:ext cx="3842923" cy="16035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assets.logitech.com/assets/64801/4/speaker-system-z130.png">
            <a:extLst>
              <a:ext uri="{FF2B5EF4-FFF2-40B4-BE49-F238E27FC236}">
                <a16:creationId xmlns:a16="http://schemas.microsoft.com/office/drawing/2014/main" id="{7D3A355A-14D8-451E-9431-FF2839719F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64" t="13100" r="6364" b="9885"/>
          <a:stretch/>
        </p:blipFill>
        <p:spPr bwMode="auto">
          <a:xfrm>
            <a:off x="8640416" y="4135032"/>
            <a:ext cx="2981137" cy="22591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9594580-1345-44E0-BE23-43F660377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5432" y="3486067"/>
            <a:ext cx="2466146" cy="2908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a:extLst>
              <a:ext uri="{FF2B5EF4-FFF2-40B4-BE49-F238E27FC236}">
                <a16:creationId xmlns:a16="http://schemas.microsoft.com/office/drawing/2014/main" id="{37428B9D-86F0-47C7-A846-0C0F87C0A3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23" y="4363558"/>
            <a:ext cx="3784048" cy="2317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CF262CA-D7BC-43B3-946C-28BDF28A30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0108" y="299378"/>
            <a:ext cx="4370647" cy="294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28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pic>
        <p:nvPicPr>
          <p:cNvPr id="7" name="Picture 6">
            <a:extLst>
              <a:ext uri="{FF2B5EF4-FFF2-40B4-BE49-F238E27FC236}">
                <a16:creationId xmlns:a16="http://schemas.microsoft.com/office/drawing/2014/main" id="{AFC49A4B-C4AE-42EC-B588-E0AA5F1B969B}"/>
              </a:ext>
            </a:extLst>
          </p:cNvPr>
          <p:cNvPicPr>
            <a:picLocks noChangeAspect="1"/>
          </p:cNvPicPr>
          <p:nvPr/>
        </p:nvPicPr>
        <p:blipFill>
          <a:blip r:embed="rId3"/>
          <a:stretch>
            <a:fillRect/>
          </a:stretch>
        </p:blipFill>
        <p:spPr>
          <a:xfrm>
            <a:off x="1819409" y="1351721"/>
            <a:ext cx="10145574" cy="5276687"/>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144532" y="1822287"/>
            <a:ext cx="3022738" cy="1606713"/>
          </a:xfrm>
          <a:solidFill>
            <a:srgbClr val="FFE699">
              <a:alpha val="80000"/>
            </a:srgbClr>
          </a:solidFill>
        </p:spPr>
        <p:txBody>
          <a:bodyPr>
            <a:normAutofit/>
          </a:bodyPr>
          <a:lstStyle/>
          <a:p>
            <a:r>
              <a:rPr lang="en-US" sz="5400" dirty="0">
                <a:latin typeface="Amasis MT Pro Medium" panose="02040604050005020304" pitchFamily="18" charset="0"/>
              </a:rPr>
              <a:t>Clue Options </a:t>
            </a:r>
          </a:p>
        </p:txBody>
      </p:sp>
    </p:spTree>
    <p:extLst>
      <p:ext uri="{BB962C8B-B14F-4D97-AF65-F5344CB8AC3E}">
        <p14:creationId xmlns:p14="http://schemas.microsoft.com/office/powerpoint/2010/main" val="2392949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144532" y="1822287"/>
            <a:ext cx="3022738" cy="1606713"/>
          </a:xfrm>
          <a:solidFill>
            <a:srgbClr val="FFE699">
              <a:alpha val="80000"/>
            </a:srgbClr>
          </a:solidFill>
        </p:spPr>
        <p:txBody>
          <a:bodyPr>
            <a:normAutofit/>
          </a:bodyPr>
          <a:lstStyle/>
          <a:p>
            <a:r>
              <a:rPr lang="en-US" sz="5400" dirty="0">
                <a:latin typeface="Amasis MT Pro Medium" panose="02040604050005020304" pitchFamily="18" charset="0"/>
              </a:rPr>
              <a:t>Food Options</a:t>
            </a:r>
          </a:p>
        </p:txBody>
      </p:sp>
      <p:pic>
        <p:nvPicPr>
          <p:cNvPr id="6" name="Picture 6" descr="Image may contain: text">
            <a:extLst>
              <a:ext uri="{FF2B5EF4-FFF2-40B4-BE49-F238E27FC236}">
                <a16:creationId xmlns:a16="http://schemas.microsoft.com/office/drawing/2014/main" id="{42B53A32-FCDC-4E16-95BE-13927F6F4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013" y="4532244"/>
            <a:ext cx="7049893" cy="2092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03121495-4017-4658-999C-6A20BD8AF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392" y="1093304"/>
            <a:ext cx="6096000" cy="217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27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8494023" y="430809"/>
            <a:ext cx="3022738" cy="1606713"/>
          </a:xfrm>
          <a:solidFill>
            <a:srgbClr val="FFE699">
              <a:alpha val="80000"/>
            </a:srgbClr>
          </a:solidFill>
        </p:spPr>
        <p:txBody>
          <a:bodyPr>
            <a:normAutofit/>
          </a:bodyPr>
          <a:lstStyle/>
          <a:p>
            <a:r>
              <a:rPr lang="en-US" sz="5400" dirty="0">
                <a:latin typeface="Amasis MT Pro Medium" panose="02040604050005020304" pitchFamily="18" charset="0"/>
              </a:rPr>
              <a:t>Eating Rates</a:t>
            </a:r>
          </a:p>
        </p:txBody>
      </p:sp>
      <p:pic>
        <p:nvPicPr>
          <p:cNvPr id="3" name="Picture 2">
            <a:extLst>
              <a:ext uri="{FF2B5EF4-FFF2-40B4-BE49-F238E27FC236}">
                <a16:creationId xmlns:a16="http://schemas.microsoft.com/office/drawing/2014/main" id="{C671A569-3D4C-4FB3-B554-90048041B19D}"/>
              </a:ext>
            </a:extLst>
          </p:cNvPr>
          <p:cNvPicPr>
            <a:picLocks noChangeAspect="1"/>
          </p:cNvPicPr>
          <p:nvPr/>
        </p:nvPicPr>
        <p:blipFill>
          <a:blip r:embed="rId3"/>
          <a:stretch>
            <a:fillRect/>
          </a:stretch>
        </p:blipFill>
        <p:spPr>
          <a:xfrm>
            <a:off x="529723" y="4534125"/>
            <a:ext cx="11318801" cy="2170146"/>
          </a:xfrm>
          <a:prstGeom prst="rect">
            <a:avLst/>
          </a:prstGeom>
        </p:spPr>
      </p:pic>
      <p:pic>
        <p:nvPicPr>
          <p:cNvPr id="7" name="Picture 6">
            <a:extLst>
              <a:ext uri="{FF2B5EF4-FFF2-40B4-BE49-F238E27FC236}">
                <a16:creationId xmlns:a16="http://schemas.microsoft.com/office/drawing/2014/main" id="{AA8C3CFA-BA29-468F-933F-2768C3D9DDF9}"/>
              </a:ext>
            </a:extLst>
          </p:cNvPr>
          <p:cNvPicPr>
            <a:picLocks noChangeAspect="1"/>
          </p:cNvPicPr>
          <p:nvPr/>
        </p:nvPicPr>
        <p:blipFill>
          <a:blip r:embed="rId4"/>
          <a:stretch>
            <a:fillRect/>
          </a:stretch>
        </p:blipFill>
        <p:spPr>
          <a:xfrm>
            <a:off x="1841202" y="1152939"/>
            <a:ext cx="6231236" cy="3333336"/>
          </a:xfrm>
          <a:prstGeom prst="rect">
            <a:avLst/>
          </a:prstGeom>
        </p:spPr>
      </p:pic>
    </p:spTree>
    <p:extLst>
      <p:ext uri="{BB962C8B-B14F-4D97-AF65-F5344CB8AC3E}">
        <p14:creationId xmlns:p14="http://schemas.microsoft.com/office/powerpoint/2010/main" val="207592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1.bp.blogspot.com/-rqb53n4PulU/UDGZmoTsVwI/AAAAAAAAIO0/hS8_uDK9uHI/s1600/RoundTab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6910" y="4268777"/>
            <a:ext cx="2922209" cy="2191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wp.com/www.kentuckydetective.com/wp-content/uploads/Hopkinsville-Kentuck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3" y="457200"/>
            <a:ext cx="5188713"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eclipse2017.org/2017/communities/Hopkinsville/hopkinsville_logo_we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47" y="3298134"/>
            <a:ext cx="298026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hopkinsville.kctcs.edu/~/media/Hopkinsville/Marketing/Images/Clocktower_IMG_5312.ashx?w=216&amp;h=324&amp;a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609601"/>
            <a:ext cx="20574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commons/thumb/3/36/Derby.jpg/250px-Derb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857500"/>
            <a:ext cx="23812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258F83-D04C-445E-B4C0-2985C36B4CFA}"/>
              </a:ext>
            </a:extLst>
          </p:cNvPr>
          <p:cNvPicPr>
            <a:picLocks noChangeAspect="1"/>
          </p:cNvPicPr>
          <p:nvPr/>
        </p:nvPicPr>
        <p:blipFill>
          <a:blip r:embed="rId7"/>
          <a:stretch>
            <a:fillRect/>
          </a:stretch>
        </p:blipFill>
        <p:spPr>
          <a:xfrm>
            <a:off x="144532" y="153730"/>
            <a:ext cx="1473148" cy="1419966"/>
          </a:xfrm>
          <a:prstGeom prst="rect">
            <a:avLst/>
          </a:prstGeom>
        </p:spPr>
      </p:pic>
      <p:sp>
        <p:nvSpPr>
          <p:cNvPr id="8" name="Subtitle 2">
            <a:extLst>
              <a:ext uri="{FF2B5EF4-FFF2-40B4-BE49-F238E27FC236}">
                <a16:creationId xmlns:a16="http://schemas.microsoft.com/office/drawing/2014/main" id="{6D0D0DF5-BD78-4894-9CA7-B96FA06DF608}"/>
              </a:ext>
            </a:extLst>
          </p:cNvPr>
          <p:cNvSpPr>
            <a:spLocks noGrp="1"/>
          </p:cNvSpPr>
          <p:nvPr>
            <p:ph type="subTitle" idx="1"/>
          </p:nvPr>
        </p:nvSpPr>
        <p:spPr>
          <a:xfrm>
            <a:off x="7061280" y="4417918"/>
            <a:ext cx="4916556" cy="2213164"/>
          </a:xfrm>
          <a:solidFill>
            <a:schemeClr val="accent4">
              <a:lumMod val="40000"/>
              <a:lumOff val="60000"/>
              <a:alpha val="80000"/>
            </a:schemeClr>
          </a:solidFill>
        </p:spPr>
        <p:txBody>
          <a:bodyPr>
            <a:normAutofit/>
          </a:bodyPr>
          <a:lstStyle/>
          <a:p>
            <a:r>
              <a:rPr lang="en-US" sz="3600" dirty="0">
                <a:latin typeface="Amasis MT Pro Medium" panose="020B0604020202020204" pitchFamily="18" charset="0"/>
                <a:cs typeface="Aldhabi" panose="020B0604020202020204" pitchFamily="2" charset="-78"/>
              </a:rPr>
              <a:t>Pat Riley</a:t>
            </a:r>
          </a:p>
          <a:p>
            <a:r>
              <a:rPr lang="en-US" sz="3600" dirty="0">
                <a:latin typeface="Amasis MT Pro Medium" panose="020B0604020202020204" pitchFamily="18" charset="0"/>
                <a:cs typeface="Aldhabi" panose="020B0604020202020204" pitchFamily="2" charset="-78"/>
              </a:rPr>
              <a:t>Hopkinsville Community College (KY)</a:t>
            </a:r>
            <a:endParaRPr lang="en-US" sz="3600" dirty="0"/>
          </a:p>
        </p:txBody>
      </p:sp>
    </p:spTree>
    <p:extLst>
      <p:ext uri="{BB962C8B-B14F-4D97-AF65-F5344CB8AC3E}">
        <p14:creationId xmlns:p14="http://schemas.microsoft.com/office/powerpoint/2010/main" val="3800410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1217957" y="4346713"/>
            <a:ext cx="4571999" cy="884583"/>
          </a:xfrm>
          <a:solidFill>
            <a:srgbClr val="FFE699">
              <a:alpha val="80000"/>
            </a:srgbClr>
          </a:solidFill>
        </p:spPr>
        <p:txBody>
          <a:bodyPr>
            <a:normAutofit/>
          </a:bodyPr>
          <a:lstStyle/>
          <a:p>
            <a:r>
              <a:rPr lang="en-US" sz="5400" dirty="0">
                <a:latin typeface="Amasis MT Pro Medium" panose="02040604050005020304" pitchFamily="18" charset="0"/>
              </a:rPr>
              <a:t>Monopoly</a:t>
            </a:r>
          </a:p>
        </p:txBody>
      </p:sp>
      <p:pic>
        <p:nvPicPr>
          <p:cNvPr id="6" name="Picture 2" descr="Image may contain: table and indoor">
            <a:extLst>
              <a:ext uri="{FF2B5EF4-FFF2-40B4-BE49-F238E27FC236}">
                <a16:creationId xmlns:a16="http://schemas.microsoft.com/office/drawing/2014/main" id="{5C9D5A97-77A4-4E2A-9D79-D2B3C0D78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217" y="583096"/>
            <a:ext cx="5407025" cy="30393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9E55D69E-EE1A-47E7-8EB4-706E696F0650}"/>
              </a:ext>
            </a:extLst>
          </p:cNvPr>
          <p:cNvGraphicFramePr>
            <a:graphicFrameLocks/>
          </p:cNvGraphicFramePr>
          <p:nvPr>
            <p:extLst>
              <p:ext uri="{D42A27DB-BD31-4B8C-83A1-F6EECF244321}">
                <p14:modId xmlns:p14="http://schemas.microsoft.com/office/powerpoint/2010/main" val="3995686319"/>
              </p:ext>
            </p:extLst>
          </p:nvPr>
        </p:nvGraphicFramePr>
        <p:xfrm>
          <a:off x="7070034" y="315070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1961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740878" y="2986708"/>
            <a:ext cx="4571999" cy="884583"/>
          </a:xfrm>
          <a:solidFill>
            <a:srgbClr val="FFE699">
              <a:alpha val="80000"/>
            </a:srgbClr>
          </a:solidFill>
        </p:spPr>
        <p:txBody>
          <a:bodyPr>
            <a:normAutofit/>
          </a:bodyPr>
          <a:lstStyle/>
          <a:p>
            <a:r>
              <a:rPr lang="en-US" sz="5400" dirty="0">
                <a:latin typeface="Amasis MT Pro Medium" panose="02040604050005020304" pitchFamily="18" charset="0"/>
              </a:rPr>
              <a:t>Monopoly</a:t>
            </a:r>
          </a:p>
        </p:txBody>
      </p:sp>
      <p:pic>
        <p:nvPicPr>
          <p:cNvPr id="3" name="Picture 2">
            <a:extLst>
              <a:ext uri="{FF2B5EF4-FFF2-40B4-BE49-F238E27FC236}">
                <a16:creationId xmlns:a16="http://schemas.microsoft.com/office/drawing/2014/main" id="{3353E728-DA5F-49EB-9899-BF3C9930BAF7}"/>
              </a:ext>
            </a:extLst>
          </p:cNvPr>
          <p:cNvPicPr>
            <a:picLocks noChangeAspect="1"/>
          </p:cNvPicPr>
          <p:nvPr/>
        </p:nvPicPr>
        <p:blipFill>
          <a:blip r:embed="rId3"/>
          <a:stretch>
            <a:fillRect/>
          </a:stretch>
        </p:blipFill>
        <p:spPr>
          <a:xfrm>
            <a:off x="5459896" y="289684"/>
            <a:ext cx="6421091" cy="6431414"/>
          </a:xfrm>
          <a:prstGeom prst="rect">
            <a:avLst/>
          </a:prstGeom>
        </p:spPr>
      </p:pic>
    </p:spTree>
    <p:extLst>
      <p:ext uri="{BB962C8B-B14F-4D97-AF65-F5344CB8AC3E}">
        <p14:creationId xmlns:p14="http://schemas.microsoft.com/office/powerpoint/2010/main" val="2222698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pic>
        <p:nvPicPr>
          <p:cNvPr id="6" name="Picture 5">
            <a:extLst>
              <a:ext uri="{FF2B5EF4-FFF2-40B4-BE49-F238E27FC236}">
                <a16:creationId xmlns:a16="http://schemas.microsoft.com/office/drawing/2014/main" id="{28DDF3D6-34CD-4280-B706-A42A3D33881E}"/>
              </a:ext>
            </a:extLst>
          </p:cNvPr>
          <p:cNvPicPr>
            <a:picLocks noChangeAspect="1"/>
          </p:cNvPicPr>
          <p:nvPr/>
        </p:nvPicPr>
        <p:blipFill>
          <a:blip r:embed="rId3"/>
          <a:stretch>
            <a:fillRect/>
          </a:stretch>
        </p:blipFill>
        <p:spPr>
          <a:xfrm>
            <a:off x="2589875" y="153730"/>
            <a:ext cx="9457593" cy="6233818"/>
          </a:xfrm>
          <a:prstGeom prst="rect">
            <a:avLst/>
          </a:prstGeom>
        </p:spPr>
      </p:pic>
      <p:sp>
        <p:nvSpPr>
          <p:cNvPr id="9" name="Title 5">
            <a:extLst>
              <a:ext uri="{FF2B5EF4-FFF2-40B4-BE49-F238E27FC236}">
                <a16:creationId xmlns:a16="http://schemas.microsoft.com/office/drawing/2014/main" id="{36E0021A-A317-4DF9-BD84-FF39B8654903}"/>
              </a:ext>
            </a:extLst>
          </p:cNvPr>
          <p:cNvSpPr>
            <a:spLocks noGrp="1"/>
          </p:cNvSpPr>
          <p:nvPr>
            <p:ph type="ctrTitle"/>
          </p:nvPr>
        </p:nvSpPr>
        <p:spPr>
          <a:xfrm>
            <a:off x="1290541" y="4393209"/>
            <a:ext cx="2598667" cy="1606713"/>
          </a:xfrm>
          <a:solidFill>
            <a:srgbClr val="FFE699">
              <a:alpha val="80000"/>
            </a:srgbClr>
          </a:solidFill>
        </p:spPr>
        <p:txBody>
          <a:bodyPr>
            <a:normAutofit/>
          </a:bodyPr>
          <a:lstStyle/>
          <a:p>
            <a:r>
              <a:rPr lang="en-US" sz="5400" dirty="0">
                <a:latin typeface="Amasis MT Pro Medium" panose="02040604050005020304" pitchFamily="18" charset="0"/>
              </a:rPr>
              <a:t>Hit Rates</a:t>
            </a:r>
          </a:p>
        </p:txBody>
      </p:sp>
    </p:spTree>
    <p:extLst>
      <p:ext uri="{BB962C8B-B14F-4D97-AF65-F5344CB8AC3E}">
        <p14:creationId xmlns:p14="http://schemas.microsoft.com/office/powerpoint/2010/main" val="3636308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pic>
        <p:nvPicPr>
          <p:cNvPr id="7" name="Picture 6">
            <a:extLst>
              <a:ext uri="{FF2B5EF4-FFF2-40B4-BE49-F238E27FC236}">
                <a16:creationId xmlns:a16="http://schemas.microsoft.com/office/drawing/2014/main" id="{8A3511D1-05E2-46B0-9AF0-3B95F06DD1EA}"/>
              </a:ext>
            </a:extLst>
          </p:cNvPr>
          <p:cNvPicPr>
            <a:picLocks noChangeAspect="1"/>
          </p:cNvPicPr>
          <p:nvPr/>
        </p:nvPicPr>
        <p:blipFill>
          <a:blip r:embed="rId3"/>
          <a:stretch>
            <a:fillRect/>
          </a:stretch>
        </p:blipFill>
        <p:spPr>
          <a:xfrm>
            <a:off x="4982817" y="2472299"/>
            <a:ext cx="6900796" cy="4129392"/>
          </a:xfrm>
          <a:prstGeom prst="rect">
            <a:avLst/>
          </a:prstGeom>
        </p:spPr>
      </p:pic>
      <p:pic>
        <p:nvPicPr>
          <p:cNvPr id="9" name="Picture 8" descr="A picture containing person, indoor, wall, man&#10;&#10;Description automatically generated">
            <a:extLst>
              <a:ext uri="{FF2B5EF4-FFF2-40B4-BE49-F238E27FC236}">
                <a16:creationId xmlns:a16="http://schemas.microsoft.com/office/drawing/2014/main" id="{27BFE60A-569D-453B-A469-162C42DFFB2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255137" y="1811338"/>
            <a:ext cx="2898361" cy="2387600"/>
          </a:xfrm>
          <a:prstGeom prst="rect">
            <a:avLst/>
          </a:prstGeom>
        </p:spPr>
      </p:pic>
      <p:pic>
        <p:nvPicPr>
          <p:cNvPr id="10" name="Picture 9" descr="A flat screen television&#10;&#10;Description automatically generated">
            <a:extLst>
              <a:ext uri="{FF2B5EF4-FFF2-40B4-BE49-F238E27FC236}">
                <a16:creationId xmlns:a16="http://schemas.microsoft.com/office/drawing/2014/main" id="{A8FC81DC-BB4C-4577-88F1-3858F2096990}"/>
              </a:ext>
            </a:extLst>
          </p:cNvPr>
          <p:cNvPicPr/>
          <p:nvPr/>
        </p:nvPicPr>
        <p:blipFill>
          <a:blip r:embed="rId5">
            <a:extLst>
              <a:ext uri="{28A0092B-C50C-407E-A947-70E740481C1C}">
                <a14:useLocalDpi xmlns:a14="http://schemas.microsoft.com/office/drawing/2010/main" val="0"/>
              </a:ext>
            </a:extLst>
          </a:blip>
          <a:stretch>
            <a:fillRect/>
          </a:stretch>
        </p:blipFill>
        <p:spPr>
          <a:xfrm>
            <a:off x="9149106" y="402800"/>
            <a:ext cx="2898362" cy="1903795"/>
          </a:xfrm>
          <a:prstGeom prst="rect">
            <a:avLst/>
          </a:prstGeom>
        </p:spPr>
      </p:pic>
      <p:pic>
        <p:nvPicPr>
          <p:cNvPr id="11" name="Picture 10" descr="A picture containing person, man, indoor&#10;&#10;Description automatically generated">
            <a:extLst>
              <a:ext uri="{FF2B5EF4-FFF2-40B4-BE49-F238E27FC236}">
                <a16:creationId xmlns:a16="http://schemas.microsoft.com/office/drawing/2014/main" id="{D86F10DE-F7F8-40BD-8F86-4134B1606E11}"/>
              </a:ext>
            </a:extLst>
          </p:cNvPr>
          <p:cNvPicPr/>
          <p:nvPr/>
        </p:nvPicPr>
        <p:blipFill>
          <a:blip r:embed="rId6" cstate="print">
            <a:extLst>
              <a:ext uri="{28A0092B-C50C-407E-A947-70E740481C1C}">
                <a14:useLocalDpi xmlns:a14="http://schemas.microsoft.com/office/drawing/2010/main" val="0"/>
              </a:ext>
            </a:extLst>
          </a:blip>
          <a:stretch>
            <a:fillRect/>
          </a:stretch>
        </p:blipFill>
        <p:spPr>
          <a:xfrm rot="5400000">
            <a:off x="722984" y="3918868"/>
            <a:ext cx="2268228" cy="3097422"/>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4862306" y="385338"/>
            <a:ext cx="3022738" cy="1606713"/>
          </a:xfrm>
          <a:solidFill>
            <a:srgbClr val="FFE699">
              <a:alpha val="80000"/>
            </a:srgbClr>
          </a:solidFill>
        </p:spPr>
        <p:txBody>
          <a:bodyPr>
            <a:normAutofit/>
          </a:bodyPr>
          <a:lstStyle/>
          <a:p>
            <a:r>
              <a:rPr lang="en-US" sz="5400" dirty="0">
                <a:latin typeface="Amasis MT Pro Medium" panose="02040604050005020304" pitchFamily="18" charset="0"/>
              </a:rPr>
              <a:t>Bowling Project</a:t>
            </a:r>
          </a:p>
        </p:txBody>
      </p:sp>
    </p:spTree>
    <p:extLst>
      <p:ext uri="{BB962C8B-B14F-4D97-AF65-F5344CB8AC3E}">
        <p14:creationId xmlns:p14="http://schemas.microsoft.com/office/powerpoint/2010/main" val="213679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6188765" y="4918222"/>
            <a:ext cx="2698688" cy="1606713"/>
          </a:xfrm>
          <a:solidFill>
            <a:srgbClr val="FFE699">
              <a:alpha val="80000"/>
            </a:srgbClr>
          </a:solidFill>
        </p:spPr>
        <p:txBody>
          <a:bodyPr>
            <a:normAutofit/>
          </a:bodyPr>
          <a:lstStyle/>
          <a:p>
            <a:r>
              <a:rPr lang="en-US" sz="5400" dirty="0">
                <a:latin typeface="Amasis MT Pro Medium" panose="02040604050005020304" pitchFamily="18" charset="0"/>
              </a:rPr>
              <a:t>King Kong</a:t>
            </a:r>
          </a:p>
        </p:txBody>
      </p:sp>
      <p:pic>
        <p:nvPicPr>
          <p:cNvPr id="8" name="Picture 7">
            <a:extLst>
              <a:ext uri="{FF2B5EF4-FFF2-40B4-BE49-F238E27FC236}">
                <a16:creationId xmlns:a16="http://schemas.microsoft.com/office/drawing/2014/main" id="{096DF5FD-F014-401E-9B0E-155B4D1361D3}"/>
              </a:ext>
            </a:extLst>
          </p:cNvPr>
          <p:cNvPicPr>
            <a:picLocks noChangeAspect="1"/>
          </p:cNvPicPr>
          <p:nvPr/>
        </p:nvPicPr>
        <p:blipFill>
          <a:blip r:embed="rId3"/>
          <a:stretch>
            <a:fillRect/>
          </a:stretch>
        </p:blipFill>
        <p:spPr>
          <a:xfrm>
            <a:off x="284758" y="2059297"/>
            <a:ext cx="3550088" cy="4465638"/>
          </a:xfrm>
          <a:prstGeom prst="rect">
            <a:avLst/>
          </a:prstGeom>
        </p:spPr>
      </p:pic>
      <p:pic>
        <p:nvPicPr>
          <p:cNvPr id="13" name="Content Placeholder 2" descr="A screenshot of a cell phone&#10;&#10;Description automatically generated">
            <a:extLst>
              <a:ext uri="{FF2B5EF4-FFF2-40B4-BE49-F238E27FC236}">
                <a16:creationId xmlns:a16="http://schemas.microsoft.com/office/drawing/2014/main" id="{B2C1112D-CEC0-481F-AD88-EB2DBB0CFCC4}"/>
              </a:ext>
            </a:extLst>
          </p:cNvPr>
          <p:cNvPicPr>
            <a:picLocks noChangeAspect="1"/>
          </p:cNvPicPr>
          <p:nvPr/>
        </p:nvPicPr>
        <p:blipFill>
          <a:blip r:embed="rId4"/>
          <a:stretch>
            <a:fillRect/>
          </a:stretch>
        </p:blipFill>
        <p:spPr>
          <a:xfrm>
            <a:off x="4464515" y="237607"/>
            <a:ext cx="7442727" cy="4465638"/>
          </a:xfrm>
          <a:prstGeom prst="rect">
            <a:avLst/>
          </a:prstGeom>
          <a:noFill/>
        </p:spPr>
      </p:pic>
    </p:spTree>
    <p:extLst>
      <p:ext uri="{BB962C8B-B14F-4D97-AF65-F5344CB8AC3E}">
        <p14:creationId xmlns:p14="http://schemas.microsoft.com/office/powerpoint/2010/main" val="2278789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144532" y="2564409"/>
            <a:ext cx="3261277" cy="3902652"/>
          </a:xfrm>
          <a:solidFill>
            <a:srgbClr val="FFE699">
              <a:alpha val="80000"/>
            </a:srgbClr>
          </a:solidFill>
        </p:spPr>
        <p:txBody>
          <a:bodyPr>
            <a:normAutofit/>
          </a:bodyPr>
          <a:lstStyle/>
          <a:p>
            <a:r>
              <a:rPr lang="en-US" sz="5400" dirty="0">
                <a:latin typeface="Amasis MT Pro Medium" panose="02040604050005020304" pitchFamily="18" charset="0"/>
              </a:rPr>
              <a:t>Toy Story maybe my all-time favorite</a:t>
            </a:r>
          </a:p>
        </p:txBody>
      </p:sp>
      <p:pic>
        <p:nvPicPr>
          <p:cNvPr id="8" name="Picture 2">
            <a:extLst>
              <a:ext uri="{FF2B5EF4-FFF2-40B4-BE49-F238E27FC236}">
                <a16:creationId xmlns:a16="http://schemas.microsoft.com/office/drawing/2014/main" id="{89603409-0B98-4618-8831-CD870C68D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591" y="250171"/>
            <a:ext cx="8280693" cy="621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96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yan Coogler Explains Why a Major MCU Character Wasn't Utilized in BLACK  PANTHER and How The Ending Was Changed — GeekTyrant">
            <a:extLst>
              <a:ext uri="{FF2B5EF4-FFF2-40B4-BE49-F238E27FC236}">
                <a16:creationId xmlns:a16="http://schemas.microsoft.com/office/drawing/2014/main" id="{143475BC-CD92-4637-9A56-9F3A12277C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9017" y="1361660"/>
            <a:ext cx="5249333" cy="2952750"/>
          </a:xfrm>
          <a:prstGeom prst="rect">
            <a:avLst/>
          </a:prstGeom>
          <a:noFill/>
          <a:effectLst>
            <a:softEdge rad="215900"/>
          </a:effectLst>
          <a:extLst>
            <a:ext uri="{909E8E84-426E-40DD-AFC4-6F175D3DCCD1}">
              <a14:hiddenFill xmlns:a14="http://schemas.microsoft.com/office/drawing/2010/main">
                <a:solidFill>
                  <a:srgbClr val="FFFFFF"/>
                </a:solidFill>
              </a14:hiddenFill>
            </a:ext>
          </a:extLst>
        </p:spPr>
      </p:pic>
      <p:pic>
        <p:nvPicPr>
          <p:cNvPr id="9" name="Picture 2" descr="Black Panthers Are Not a Species, So What are They? - Nerdist">
            <a:extLst>
              <a:ext uri="{FF2B5EF4-FFF2-40B4-BE49-F238E27FC236}">
                <a16:creationId xmlns:a16="http://schemas.microsoft.com/office/drawing/2014/main" id="{F36D3257-75CD-43B4-8E44-FCA64A290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2026" y="2580860"/>
            <a:ext cx="5818609" cy="326892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19A926B-E0F1-4444-840C-3A31546AE1F1}"/>
              </a:ext>
            </a:extLst>
          </p:cNvPr>
          <p:cNvPicPr>
            <a:picLocks noChangeAspect="1"/>
          </p:cNvPicPr>
          <p:nvPr/>
        </p:nvPicPr>
        <p:blipFill>
          <a:blip r:embed="rId4"/>
          <a:stretch>
            <a:fillRect/>
          </a:stretch>
        </p:blipFill>
        <p:spPr>
          <a:xfrm>
            <a:off x="144532" y="153730"/>
            <a:ext cx="1473148" cy="1419966"/>
          </a:xfrm>
          <a:prstGeom prst="rect">
            <a:avLst/>
          </a:prstGeom>
        </p:spPr>
      </p:pic>
      <p:sp>
        <p:nvSpPr>
          <p:cNvPr id="11" name="Title 5">
            <a:extLst>
              <a:ext uri="{FF2B5EF4-FFF2-40B4-BE49-F238E27FC236}">
                <a16:creationId xmlns:a16="http://schemas.microsoft.com/office/drawing/2014/main" id="{559BC6B7-9DC2-427B-9D59-B247B0991885}"/>
              </a:ext>
            </a:extLst>
          </p:cNvPr>
          <p:cNvSpPr>
            <a:spLocks noGrp="1"/>
          </p:cNvSpPr>
          <p:nvPr>
            <p:ph type="ctrTitle"/>
          </p:nvPr>
        </p:nvSpPr>
        <p:spPr>
          <a:xfrm>
            <a:off x="8375374" y="558303"/>
            <a:ext cx="2698688" cy="1606713"/>
          </a:xfrm>
          <a:solidFill>
            <a:srgbClr val="FFE699">
              <a:alpha val="80000"/>
            </a:srgbClr>
          </a:solidFill>
        </p:spPr>
        <p:txBody>
          <a:bodyPr>
            <a:normAutofit/>
          </a:bodyPr>
          <a:lstStyle/>
          <a:p>
            <a:r>
              <a:rPr lang="en-US" sz="5400" dirty="0">
                <a:latin typeface="Amasis MT Pro Medium" panose="02040604050005020304" pitchFamily="18" charset="0"/>
              </a:rPr>
              <a:t>Black Panther</a:t>
            </a:r>
          </a:p>
        </p:txBody>
      </p:sp>
    </p:spTree>
    <p:extLst>
      <p:ext uri="{BB962C8B-B14F-4D97-AF65-F5344CB8AC3E}">
        <p14:creationId xmlns:p14="http://schemas.microsoft.com/office/powerpoint/2010/main" val="1801709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9A926B-E0F1-4444-840C-3A31546AE1F1}"/>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1" name="Title 5">
            <a:extLst>
              <a:ext uri="{FF2B5EF4-FFF2-40B4-BE49-F238E27FC236}">
                <a16:creationId xmlns:a16="http://schemas.microsoft.com/office/drawing/2014/main" id="{559BC6B7-9DC2-427B-9D59-B247B0991885}"/>
              </a:ext>
            </a:extLst>
          </p:cNvPr>
          <p:cNvSpPr>
            <a:spLocks noGrp="1"/>
          </p:cNvSpPr>
          <p:nvPr>
            <p:ph type="ctrTitle"/>
          </p:nvPr>
        </p:nvSpPr>
        <p:spPr>
          <a:xfrm>
            <a:off x="768626" y="2224382"/>
            <a:ext cx="2884219" cy="1419966"/>
          </a:xfrm>
          <a:solidFill>
            <a:srgbClr val="FFE699">
              <a:alpha val="80000"/>
            </a:srgbClr>
          </a:solidFill>
        </p:spPr>
        <p:txBody>
          <a:bodyPr>
            <a:normAutofit fontScale="90000"/>
          </a:bodyPr>
          <a:lstStyle/>
          <a:p>
            <a:r>
              <a:rPr lang="en-US" sz="5400" dirty="0">
                <a:latin typeface="Amasis MT Pro Medium" panose="02040604050005020304" pitchFamily="18" charset="0"/>
              </a:rPr>
              <a:t>Beverly Hillbillies</a:t>
            </a:r>
          </a:p>
        </p:txBody>
      </p:sp>
      <p:pic>
        <p:nvPicPr>
          <p:cNvPr id="3" name="Picture 2">
            <a:extLst>
              <a:ext uri="{FF2B5EF4-FFF2-40B4-BE49-F238E27FC236}">
                <a16:creationId xmlns:a16="http://schemas.microsoft.com/office/drawing/2014/main" id="{54DB3EF3-0C32-468F-A45B-B8D5F8F6E0FF}"/>
              </a:ext>
            </a:extLst>
          </p:cNvPr>
          <p:cNvPicPr>
            <a:picLocks noChangeAspect="1"/>
          </p:cNvPicPr>
          <p:nvPr/>
        </p:nvPicPr>
        <p:blipFill>
          <a:blip r:embed="rId3"/>
          <a:stretch>
            <a:fillRect/>
          </a:stretch>
        </p:blipFill>
        <p:spPr>
          <a:xfrm>
            <a:off x="3835055" y="1203256"/>
            <a:ext cx="7781925" cy="3914775"/>
          </a:xfrm>
          <a:prstGeom prst="rect">
            <a:avLst/>
          </a:prstGeom>
        </p:spPr>
      </p:pic>
    </p:spTree>
    <p:extLst>
      <p:ext uri="{BB962C8B-B14F-4D97-AF65-F5344CB8AC3E}">
        <p14:creationId xmlns:p14="http://schemas.microsoft.com/office/powerpoint/2010/main" val="55438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9A926B-E0F1-4444-840C-3A31546AE1F1}"/>
              </a:ext>
            </a:extLst>
          </p:cNvPr>
          <p:cNvPicPr>
            <a:picLocks noChangeAspect="1"/>
          </p:cNvPicPr>
          <p:nvPr/>
        </p:nvPicPr>
        <p:blipFill>
          <a:blip r:embed="rId2"/>
          <a:stretch>
            <a:fillRect/>
          </a:stretch>
        </p:blipFill>
        <p:spPr>
          <a:xfrm>
            <a:off x="144532" y="153730"/>
            <a:ext cx="1473148" cy="1419966"/>
          </a:xfrm>
          <a:prstGeom prst="rect">
            <a:avLst/>
          </a:prstGeom>
        </p:spPr>
      </p:pic>
      <p:pic>
        <p:nvPicPr>
          <p:cNvPr id="4" name="Picture 3">
            <a:extLst>
              <a:ext uri="{FF2B5EF4-FFF2-40B4-BE49-F238E27FC236}">
                <a16:creationId xmlns:a16="http://schemas.microsoft.com/office/drawing/2014/main" id="{AE2DF8DD-F624-4DB6-8C72-FA7C55BEA2CD}"/>
              </a:ext>
            </a:extLst>
          </p:cNvPr>
          <p:cNvPicPr>
            <a:picLocks noChangeAspect="1"/>
          </p:cNvPicPr>
          <p:nvPr/>
        </p:nvPicPr>
        <p:blipFill>
          <a:blip r:embed="rId3"/>
          <a:stretch>
            <a:fillRect/>
          </a:stretch>
        </p:blipFill>
        <p:spPr>
          <a:xfrm>
            <a:off x="2052845" y="413508"/>
            <a:ext cx="9700494" cy="5205414"/>
          </a:xfrm>
          <a:prstGeom prst="rect">
            <a:avLst/>
          </a:prstGeom>
        </p:spPr>
      </p:pic>
      <p:sp>
        <p:nvSpPr>
          <p:cNvPr id="11" name="Title 5">
            <a:extLst>
              <a:ext uri="{FF2B5EF4-FFF2-40B4-BE49-F238E27FC236}">
                <a16:creationId xmlns:a16="http://schemas.microsoft.com/office/drawing/2014/main" id="{559BC6B7-9DC2-427B-9D59-B247B0991885}"/>
              </a:ext>
            </a:extLst>
          </p:cNvPr>
          <p:cNvSpPr>
            <a:spLocks noGrp="1"/>
          </p:cNvSpPr>
          <p:nvPr>
            <p:ph type="ctrTitle"/>
          </p:nvPr>
        </p:nvSpPr>
        <p:spPr>
          <a:xfrm>
            <a:off x="393153" y="5776618"/>
            <a:ext cx="2884219" cy="927652"/>
          </a:xfrm>
          <a:solidFill>
            <a:srgbClr val="FFE699">
              <a:alpha val="80000"/>
            </a:srgbClr>
          </a:solidFill>
        </p:spPr>
        <p:txBody>
          <a:bodyPr>
            <a:normAutofit/>
          </a:bodyPr>
          <a:lstStyle/>
          <a:p>
            <a:r>
              <a:rPr lang="en-US" sz="5400" dirty="0">
                <a:latin typeface="Amasis MT Pro Medium" panose="02040604050005020304" pitchFamily="18" charset="0"/>
              </a:rPr>
              <a:t>Myopia</a:t>
            </a:r>
          </a:p>
        </p:txBody>
      </p:sp>
    </p:spTree>
    <p:extLst>
      <p:ext uri="{BB962C8B-B14F-4D97-AF65-F5344CB8AC3E}">
        <p14:creationId xmlns:p14="http://schemas.microsoft.com/office/powerpoint/2010/main" val="1813264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9A926B-E0F1-4444-840C-3A31546AE1F1}"/>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1" name="Title 5">
            <a:extLst>
              <a:ext uri="{FF2B5EF4-FFF2-40B4-BE49-F238E27FC236}">
                <a16:creationId xmlns:a16="http://schemas.microsoft.com/office/drawing/2014/main" id="{559BC6B7-9DC2-427B-9D59-B247B0991885}"/>
              </a:ext>
            </a:extLst>
          </p:cNvPr>
          <p:cNvSpPr>
            <a:spLocks noGrp="1"/>
          </p:cNvSpPr>
          <p:nvPr>
            <p:ph type="ctrTitle"/>
          </p:nvPr>
        </p:nvSpPr>
        <p:spPr>
          <a:xfrm>
            <a:off x="7708353" y="515505"/>
            <a:ext cx="2884219" cy="927652"/>
          </a:xfrm>
          <a:solidFill>
            <a:srgbClr val="FFE699">
              <a:alpha val="80000"/>
            </a:srgbClr>
          </a:solidFill>
        </p:spPr>
        <p:txBody>
          <a:bodyPr>
            <a:normAutofit/>
          </a:bodyPr>
          <a:lstStyle/>
          <a:p>
            <a:r>
              <a:rPr lang="en-US" sz="5400" dirty="0">
                <a:latin typeface="Amasis MT Pro Medium" panose="02040604050005020304" pitchFamily="18" charset="0"/>
              </a:rPr>
              <a:t>Titanic</a:t>
            </a:r>
          </a:p>
        </p:txBody>
      </p:sp>
      <p:pic>
        <p:nvPicPr>
          <p:cNvPr id="3" name="Picture 2">
            <a:extLst>
              <a:ext uri="{FF2B5EF4-FFF2-40B4-BE49-F238E27FC236}">
                <a16:creationId xmlns:a16="http://schemas.microsoft.com/office/drawing/2014/main" id="{27DEB9EA-D4F0-411B-936A-BAEE460C9A91}"/>
              </a:ext>
            </a:extLst>
          </p:cNvPr>
          <p:cNvPicPr>
            <a:picLocks noChangeAspect="1"/>
          </p:cNvPicPr>
          <p:nvPr/>
        </p:nvPicPr>
        <p:blipFill>
          <a:blip r:embed="rId3"/>
          <a:stretch>
            <a:fillRect/>
          </a:stretch>
        </p:blipFill>
        <p:spPr>
          <a:xfrm>
            <a:off x="415579" y="1903670"/>
            <a:ext cx="8524875" cy="4800600"/>
          </a:xfrm>
          <a:prstGeom prst="rect">
            <a:avLst/>
          </a:prstGeom>
        </p:spPr>
      </p:pic>
    </p:spTree>
    <p:extLst>
      <p:ext uri="{BB962C8B-B14F-4D97-AF65-F5344CB8AC3E}">
        <p14:creationId xmlns:p14="http://schemas.microsoft.com/office/powerpoint/2010/main" val="2185177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2213113" y="304799"/>
            <a:ext cx="9422295" cy="3233530"/>
          </a:xfrm>
          <a:solidFill>
            <a:srgbClr val="FFE699">
              <a:alpha val="80000"/>
            </a:srgbClr>
          </a:solidFill>
        </p:spPr>
        <p:txBody>
          <a:bodyPr>
            <a:normAutofit/>
          </a:bodyPr>
          <a:lstStyle/>
          <a:p>
            <a:r>
              <a:rPr lang="en-US" sz="4400" dirty="0">
                <a:latin typeface="Amasis MT Pro Medium" panose="02040604050005020304" pitchFamily="18" charset="0"/>
              </a:rPr>
              <a:t>Two Key Moments</a:t>
            </a:r>
            <a:br>
              <a:rPr lang="en-US" sz="4400" dirty="0">
                <a:latin typeface="Amasis MT Pro Medium" panose="02040604050005020304" pitchFamily="18" charset="0"/>
              </a:rPr>
            </a:br>
            <a:br>
              <a:rPr lang="en-US" sz="4400" dirty="0">
                <a:latin typeface="Amasis MT Pro Medium" panose="02040604050005020304" pitchFamily="18" charset="0"/>
              </a:rPr>
            </a:br>
            <a:r>
              <a:rPr lang="en-US" sz="4400" dirty="0">
                <a:latin typeface="Amasis MT Pro Medium" panose="02040604050005020304" pitchFamily="18" charset="0"/>
              </a:rPr>
              <a:t>1.  When will I ever use this?</a:t>
            </a:r>
            <a:br>
              <a:rPr lang="en-US" sz="4400" dirty="0">
                <a:latin typeface="Amasis MT Pro Medium" panose="02040604050005020304" pitchFamily="18" charset="0"/>
              </a:rPr>
            </a:br>
            <a:br>
              <a:rPr lang="en-US" sz="4400" dirty="0">
                <a:latin typeface="Amasis MT Pro Medium" panose="02040604050005020304" pitchFamily="18" charset="0"/>
              </a:rPr>
            </a:br>
            <a:r>
              <a:rPr lang="en-US" sz="4400" dirty="0">
                <a:latin typeface="Amasis MT Pro Medium" panose="02040604050005020304" pitchFamily="18" charset="0"/>
              </a:rPr>
              <a:t>2.  Seinfeld Can/Bottle Scam</a:t>
            </a:r>
          </a:p>
        </p:txBody>
      </p:sp>
      <p:pic>
        <p:nvPicPr>
          <p:cNvPr id="2050" name="Picture 2">
            <a:extLst>
              <a:ext uri="{FF2B5EF4-FFF2-40B4-BE49-F238E27FC236}">
                <a16:creationId xmlns:a16="http://schemas.microsoft.com/office/drawing/2014/main" id="{22B633C7-7B11-4045-BC46-EDF0641F572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9805" y="3726139"/>
            <a:ext cx="3736205" cy="2827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5F84A48-700C-48C9-B7AE-4BE230CAD65E}"/>
              </a:ext>
            </a:extLst>
          </p:cNvPr>
          <p:cNvPicPr>
            <a:picLocks noChangeAspect="1"/>
          </p:cNvPicPr>
          <p:nvPr/>
        </p:nvPicPr>
        <p:blipFill>
          <a:blip r:embed="rId4"/>
          <a:stretch>
            <a:fillRect/>
          </a:stretch>
        </p:blipFill>
        <p:spPr>
          <a:xfrm>
            <a:off x="6096000" y="3726139"/>
            <a:ext cx="4696860" cy="2659205"/>
          </a:xfrm>
          <a:prstGeom prst="rect">
            <a:avLst/>
          </a:prstGeom>
        </p:spPr>
      </p:pic>
    </p:spTree>
    <p:extLst>
      <p:ext uri="{BB962C8B-B14F-4D97-AF65-F5344CB8AC3E}">
        <p14:creationId xmlns:p14="http://schemas.microsoft.com/office/powerpoint/2010/main" val="3622521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61872"/>
          </a:xfrm>
        </p:spPr>
        <p:txBody>
          <a:bodyPr anchor="ctr">
            <a:normAutofit/>
          </a:bodyPr>
          <a:lstStyle/>
          <a:p>
            <a:r>
              <a:rPr lang="en-US" dirty="0"/>
              <a:t>        What I Know?</a:t>
            </a:r>
          </a:p>
        </p:txBody>
      </p:sp>
      <p:sp>
        <p:nvSpPr>
          <p:cNvPr id="5" name="Content Placeholder 4">
            <a:extLst>
              <a:ext uri="{FF2B5EF4-FFF2-40B4-BE49-F238E27FC236}">
                <a16:creationId xmlns:a16="http://schemas.microsoft.com/office/drawing/2014/main" id="{42B92780-DA5B-4CF3-9842-C58BD385AC03}"/>
              </a:ext>
            </a:extLst>
          </p:cNvPr>
          <p:cNvSpPr>
            <a:spLocks noGrp="1"/>
          </p:cNvSpPr>
          <p:nvPr>
            <p:ph sz="half" idx="1"/>
          </p:nvPr>
        </p:nvSpPr>
        <p:spPr>
          <a:xfrm>
            <a:off x="913795" y="2076450"/>
            <a:ext cx="4856841" cy="4311098"/>
          </a:xfrm>
        </p:spPr>
        <p:txBody>
          <a:bodyPr anchor="t">
            <a:normAutofit lnSpcReduction="10000"/>
          </a:bodyPr>
          <a:lstStyle/>
          <a:p>
            <a:pPr>
              <a:lnSpc>
                <a:spcPct val="100000"/>
              </a:lnSpc>
            </a:pPr>
            <a:r>
              <a:rPr lang="en-US" sz="1800" dirty="0"/>
              <a:t>The average temperature of an office building is about 70°.</a:t>
            </a:r>
          </a:p>
          <a:p>
            <a:pPr>
              <a:lnSpc>
                <a:spcPct val="100000"/>
              </a:lnSpc>
            </a:pPr>
            <a:r>
              <a:rPr lang="en-US" sz="1800" dirty="0"/>
              <a:t>The average blowtorch temperature can be well over 1,300° and melts aluminum at the point of 1,900° in only about 2 minutes.</a:t>
            </a:r>
          </a:p>
          <a:p>
            <a:pPr>
              <a:lnSpc>
                <a:spcPct val="100000"/>
              </a:lnSpc>
            </a:pPr>
            <a:r>
              <a:rPr lang="en-US" sz="1800" dirty="0"/>
              <a:t>When Dwight was torching the metal doorknob it only lasted for about 4 seconds in the video and when the other characters in the show touched it after it had cooled down for approximately 1 minute it was still hot!</a:t>
            </a:r>
          </a:p>
          <a:p>
            <a:pPr>
              <a:lnSpc>
                <a:spcPct val="100000"/>
              </a:lnSpc>
            </a:pPr>
            <a:r>
              <a:rPr lang="en-US" sz="1800" dirty="0"/>
              <a:t>The part of the video to watch is from 0.41 seconds to 2 minutes and 15 seconds.</a:t>
            </a:r>
          </a:p>
          <a:p>
            <a:pPr>
              <a:lnSpc>
                <a:spcPct val="100000"/>
              </a:lnSpc>
            </a:pPr>
            <a:r>
              <a:rPr lang="en-US" sz="1800" dirty="0"/>
              <a:t>The fourth doorknob touched in the video is the one to look for.</a:t>
            </a:r>
          </a:p>
        </p:txBody>
      </p:sp>
      <p:pic>
        <p:nvPicPr>
          <p:cNvPr id="7" name="Picture 6" descr="A person wearing glasses&#10;&#10;Description automatically generated">
            <a:extLst>
              <a:ext uri="{FF2B5EF4-FFF2-40B4-BE49-F238E27FC236}">
                <a16:creationId xmlns:a16="http://schemas.microsoft.com/office/drawing/2014/main" id="{96983612-4012-4DBE-B870-BF53B13136C9}"/>
              </a:ext>
            </a:extLst>
          </p:cNvPr>
          <p:cNvPicPr>
            <a:picLocks noChangeAspect="1"/>
          </p:cNvPicPr>
          <p:nvPr/>
        </p:nvPicPr>
        <p:blipFill rotWithShape="1">
          <a:blip r:embed="rId2"/>
          <a:srcRect l="17538" r="2021"/>
          <a:stretch/>
        </p:blipFill>
        <p:spPr>
          <a:xfrm>
            <a:off x="6410716" y="2076450"/>
            <a:ext cx="5406692" cy="4032801"/>
          </a:xfrm>
          <a:prstGeom prst="rect">
            <a:avLst/>
          </a:prstGeom>
          <a:noFill/>
        </p:spPr>
      </p:pic>
      <p:pic>
        <p:nvPicPr>
          <p:cNvPr id="6" name="Picture 5">
            <a:extLst>
              <a:ext uri="{FF2B5EF4-FFF2-40B4-BE49-F238E27FC236}">
                <a16:creationId xmlns:a16="http://schemas.microsoft.com/office/drawing/2014/main" id="{0A7BD203-CB8F-49A8-9249-56EFE20E00EF}"/>
              </a:ext>
            </a:extLst>
          </p:cNvPr>
          <p:cNvPicPr>
            <a:picLocks noChangeAspect="1"/>
          </p:cNvPicPr>
          <p:nvPr/>
        </p:nvPicPr>
        <p:blipFill>
          <a:blip r:embed="rId3"/>
          <a:stretch>
            <a:fillRect/>
          </a:stretch>
        </p:blipFill>
        <p:spPr>
          <a:xfrm>
            <a:off x="144532" y="153730"/>
            <a:ext cx="1473148" cy="1419966"/>
          </a:xfrm>
          <a:prstGeom prst="rect">
            <a:avLst/>
          </a:prstGeom>
        </p:spPr>
      </p:pic>
    </p:spTree>
    <p:extLst>
      <p:ext uri="{BB962C8B-B14F-4D97-AF65-F5344CB8AC3E}">
        <p14:creationId xmlns:p14="http://schemas.microsoft.com/office/powerpoint/2010/main" val="268908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3D99BE1-9D6B-7345-A319-A21D6C61F0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3" b="137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B836F5-EBB4-0E49-B49B-A1C9122B85BD}"/>
              </a:ext>
            </a:extLst>
          </p:cNvPr>
          <p:cNvSpPr>
            <a:spLocks noGrp="1"/>
          </p:cNvSpPr>
          <p:nvPr>
            <p:ph type="ctrTitle"/>
          </p:nvPr>
        </p:nvSpPr>
        <p:spPr>
          <a:xfrm>
            <a:off x="3325473" y="1998924"/>
            <a:ext cx="5541054" cy="2213621"/>
          </a:xfrm>
        </p:spPr>
        <p:txBody>
          <a:bodyPr>
            <a:normAutofit/>
          </a:bodyPr>
          <a:lstStyle/>
          <a:p>
            <a:pPr algn="ctr"/>
            <a:r>
              <a:rPr lang="en-US" dirty="0"/>
              <a:t>Hunger Games:</a:t>
            </a:r>
            <a:br>
              <a:rPr lang="en-US" dirty="0"/>
            </a:br>
            <a:r>
              <a:rPr lang="en-US" dirty="0"/>
              <a:t>Action Scene</a:t>
            </a:r>
          </a:p>
        </p:txBody>
      </p:sp>
      <p:sp>
        <p:nvSpPr>
          <p:cNvPr id="3" name="Subtitle 2">
            <a:extLst>
              <a:ext uri="{FF2B5EF4-FFF2-40B4-BE49-F238E27FC236}">
                <a16:creationId xmlns:a16="http://schemas.microsoft.com/office/drawing/2014/main" id="{66ADBD3D-3DDE-A041-B1A5-6F75D6E03162}"/>
              </a:ext>
            </a:extLst>
          </p:cNvPr>
          <p:cNvSpPr>
            <a:spLocks noGrp="1"/>
          </p:cNvSpPr>
          <p:nvPr>
            <p:ph type="subTitle" idx="1"/>
          </p:nvPr>
        </p:nvSpPr>
        <p:spPr>
          <a:xfrm>
            <a:off x="3880419" y="4300833"/>
            <a:ext cx="4431162" cy="1191873"/>
          </a:xfrm>
        </p:spPr>
        <p:txBody>
          <a:bodyPr>
            <a:normAutofit/>
          </a:bodyPr>
          <a:lstStyle/>
          <a:p>
            <a:pPr algn="ctr"/>
            <a:r>
              <a:rPr lang="en-US" dirty="0"/>
              <a:t>Averie Turner</a:t>
            </a:r>
          </a:p>
          <a:p>
            <a:pPr algn="ctr"/>
            <a:r>
              <a:rPr lang="en-US" dirty="0"/>
              <a:t>MAT170</a:t>
            </a:r>
          </a:p>
        </p:txBody>
      </p:sp>
    </p:spTree>
    <p:extLst>
      <p:ext uri="{BB962C8B-B14F-4D97-AF65-F5344CB8AC3E}">
        <p14:creationId xmlns:p14="http://schemas.microsoft.com/office/powerpoint/2010/main" val="332627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54F9CA14-FD8B-0E40-9E7A-A1700C73ED90}"/>
              </a:ext>
            </a:extLst>
          </p:cNvPr>
          <p:cNvSpPr/>
          <p:nvPr/>
        </p:nvSpPr>
        <p:spPr>
          <a:xfrm>
            <a:off x="885825" y="1271588"/>
            <a:ext cx="6396038" cy="402550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Tribute A</a:t>
            </a:r>
          </a:p>
        </p:txBody>
      </p:sp>
      <p:sp>
        <p:nvSpPr>
          <p:cNvPr id="5" name="Right Triangle 4">
            <a:extLst>
              <a:ext uri="{FF2B5EF4-FFF2-40B4-BE49-F238E27FC236}">
                <a16:creationId xmlns:a16="http://schemas.microsoft.com/office/drawing/2014/main" id="{04B33051-84B9-9147-B690-20D15821BD09}"/>
              </a:ext>
            </a:extLst>
          </p:cNvPr>
          <p:cNvSpPr/>
          <p:nvPr/>
        </p:nvSpPr>
        <p:spPr>
          <a:xfrm flipH="1">
            <a:off x="7334250" y="1271588"/>
            <a:ext cx="3748086" cy="402550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Tribute B</a:t>
            </a:r>
          </a:p>
        </p:txBody>
      </p:sp>
      <p:pic>
        <p:nvPicPr>
          <p:cNvPr id="7" name="Graphic 6" descr="Fir tree with solid fill">
            <a:extLst>
              <a:ext uri="{FF2B5EF4-FFF2-40B4-BE49-F238E27FC236}">
                <a16:creationId xmlns:a16="http://schemas.microsoft.com/office/drawing/2014/main" id="{3A217ED1-368B-BF42-A238-112251D036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8976" y="1107281"/>
            <a:ext cx="1343024" cy="4357688"/>
          </a:xfrm>
          <a:prstGeom prst="rect">
            <a:avLst/>
          </a:prstGeom>
        </p:spPr>
      </p:pic>
      <p:pic>
        <p:nvPicPr>
          <p:cNvPr id="8" name="Graphic 7" descr="Fir tree with solid fill">
            <a:extLst>
              <a:ext uri="{FF2B5EF4-FFF2-40B4-BE49-F238E27FC236}">
                <a16:creationId xmlns:a16="http://schemas.microsoft.com/office/drawing/2014/main" id="{C27DA976-FD6C-6943-B7CF-EA1011649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839" y="1107281"/>
            <a:ext cx="1343024" cy="4357688"/>
          </a:xfrm>
          <a:prstGeom prst="rect">
            <a:avLst/>
          </a:prstGeom>
        </p:spPr>
      </p:pic>
      <p:pic>
        <p:nvPicPr>
          <p:cNvPr id="10" name="Graphic 9" descr="Baseball outline">
            <a:extLst>
              <a:ext uri="{FF2B5EF4-FFF2-40B4-BE49-F238E27FC236}">
                <a16:creationId xmlns:a16="http://schemas.microsoft.com/office/drawing/2014/main" id="{6562AEDB-C591-4343-A931-0E2B53B0A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01363" y="814388"/>
            <a:ext cx="914400" cy="914400"/>
          </a:xfrm>
          <a:prstGeom prst="rect">
            <a:avLst/>
          </a:prstGeom>
        </p:spPr>
      </p:pic>
      <p:pic>
        <p:nvPicPr>
          <p:cNvPr id="12" name="Graphic 11" descr="Crawl with solid fill">
            <a:extLst>
              <a:ext uri="{FF2B5EF4-FFF2-40B4-BE49-F238E27FC236}">
                <a16:creationId xmlns:a16="http://schemas.microsoft.com/office/drawing/2014/main" id="{90A78C9E-51C7-9446-B7C7-C47C2CB49E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935831"/>
            <a:ext cx="914400" cy="914400"/>
          </a:xfrm>
          <a:prstGeom prst="rect">
            <a:avLst/>
          </a:prstGeom>
        </p:spPr>
      </p:pic>
      <p:sp>
        <p:nvSpPr>
          <p:cNvPr id="13" name="TextBox 12">
            <a:extLst>
              <a:ext uri="{FF2B5EF4-FFF2-40B4-BE49-F238E27FC236}">
                <a16:creationId xmlns:a16="http://schemas.microsoft.com/office/drawing/2014/main" id="{BB730282-C7F5-1344-A19F-98CAC11F1E2B}"/>
              </a:ext>
            </a:extLst>
          </p:cNvPr>
          <p:cNvSpPr txBox="1"/>
          <p:nvPr/>
        </p:nvSpPr>
        <p:spPr>
          <a:xfrm>
            <a:off x="3695699" y="474166"/>
            <a:ext cx="5214938" cy="461665"/>
          </a:xfrm>
          <a:prstGeom prst="rect">
            <a:avLst/>
          </a:prstGeom>
          <a:noFill/>
        </p:spPr>
        <p:txBody>
          <a:bodyPr wrap="square" rtlCol="0">
            <a:spAutoFit/>
          </a:bodyPr>
          <a:lstStyle/>
          <a:p>
            <a:r>
              <a:rPr lang="en-US" sz="2400" b="1" dirty="0"/>
              <a:t>The Watch Tower/Trees Situation</a:t>
            </a:r>
          </a:p>
        </p:txBody>
      </p:sp>
      <p:sp>
        <p:nvSpPr>
          <p:cNvPr id="14" name="TextBox 13">
            <a:extLst>
              <a:ext uri="{FF2B5EF4-FFF2-40B4-BE49-F238E27FC236}">
                <a16:creationId xmlns:a16="http://schemas.microsoft.com/office/drawing/2014/main" id="{E741BBFC-7D28-694B-AA6F-330267365F23}"/>
              </a:ext>
            </a:extLst>
          </p:cNvPr>
          <p:cNvSpPr txBox="1"/>
          <p:nvPr/>
        </p:nvSpPr>
        <p:spPr>
          <a:xfrm>
            <a:off x="4002880" y="6014502"/>
            <a:ext cx="5405439" cy="369332"/>
          </a:xfrm>
          <a:prstGeom prst="rect">
            <a:avLst/>
          </a:prstGeom>
          <a:noFill/>
        </p:spPr>
        <p:txBody>
          <a:bodyPr wrap="square" rtlCol="0">
            <a:spAutoFit/>
          </a:bodyPr>
          <a:lstStyle/>
          <a:p>
            <a:r>
              <a:rPr lang="en-US" dirty="0"/>
              <a:t>10 miles distance between two trees</a:t>
            </a:r>
          </a:p>
        </p:txBody>
      </p:sp>
      <p:sp>
        <p:nvSpPr>
          <p:cNvPr id="15" name="TextBox 14">
            <a:extLst>
              <a:ext uri="{FF2B5EF4-FFF2-40B4-BE49-F238E27FC236}">
                <a16:creationId xmlns:a16="http://schemas.microsoft.com/office/drawing/2014/main" id="{E6852857-006A-BE44-AF79-120372193630}"/>
              </a:ext>
            </a:extLst>
          </p:cNvPr>
          <p:cNvSpPr txBox="1"/>
          <p:nvPr/>
        </p:nvSpPr>
        <p:spPr>
          <a:xfrm>
            <a:off x="3152774" y="5464968"/>
            <a:ext cx="590551" cy="369332"/>
          </a:xfrm>
          <a:prstGeom prst="rect">
            <a:avLst/>
          </a:prstGeom>
          <a:noFill/>
        </p:spPr>
        <p:txBody>
          <a:bodyPr wrap="square" rtlCol="0">
            <a:spAutoFit/>
          </a:bodyPr>
          <a:lstStyle/>
          <a:p>
            <a:r>
              <a:rPr lang="en-US" dirty="0"/>
              <a:t>d</a:t>
            </a:r>
          </a:p>
        </p:txBody>
      </p:sp>
      <p:sp>
        <p:nvSpPr>
          <p:cNvPr id="16" name="TextBox 15">
            <a:extLst>
              <a:ext uri="{FF2B5EF4-FFF2-40B4-BE49-F238E27FC236}">
                <a16:creationId xmlns:a16="http://schemas.microsoft.com/office/drawing/2014/main" id="{8477DE37-1A8E-024F-B744-D13DA7DF7D45}"/>
              </a:ext>
            </a:extLst>
          </p:cNvPr>
          <p:cNvSpPr txBox="1"/>
          <p:nvPr/>
        </p:nvSpPr>
        <p:spPr>
          <a:xfrm>
            <a:off x="8958263" y="5464968"/>
            <a:ext cx="900112" cy="369332"/>
          </a:xfrm>
          <a:prstGeom prst="rect">
            <a:avLst/>
          </a:prstGeom>
          <a:noFill/>
        </p:spPr>
        <p:txBody>
          <a:bodyPr wrap="square" rtlCol="0">
            <a:spAutoFit/>
          </a:bodyPr>
          <a:lstStyle/>
          <a:p>
            <a:r>
              <a:rPr lang="en-US" dirty="0"/>
              <a:t>10-d</a:t>
            </a:r>
          </a:p>
        </p:txBody>
      </p:sp>
      <p:pic>
        <p:nvPicPr>
          <p:cNvPr id="18" name="Graphic 17" descr="3d Glasses with solid fill">
            <a:extLst>
              <a:ext uri="{FF2B5EF4-FFF2-40B4-BE49-F238E27FC236}">
                <a16:creationId xmlns:a16="http://schemas.microsoft.com/office/drawing/2014/main" id="{9B728BE9-7D70-AF4E-8A17-1E0C30FDF4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10637" y="247798"/>
            <a:ext cx="914400" cy="914400"/>
          </a:xfrm>
          <a:prstGeom prst="rect">
            <a:avLst/>
          </a:prstGeom>
        </p:spPr>
      </p:pic>
      <p:pic>
        <p:nvPicPr>
          <p:cNvPr id="19" name="Graphic 18" descr="3d Glasses with solid fill">
            <a:extLst>
              <a:ext uri="{FF2B5EF4-FFF2-40B4-BE49-F238E27FC236}">
                <a16:creationId xmlns:a16="http://schemas.microsoft.com/office/drawing/2014/main" id="{2713A0E9-C484-EC4E-8FD2-6E78E5CBA3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452688" y="189310"/>
            <a:ext cx="914400" cy="914400"/>
          </a:xfrm>
          <a:prstGeom prst="rect">
            <a:avLst/>
          </a:prstGeom>
        </p:spPr>
      </p:pic>
      <p:sp>
        <p:nvSpPr>
          <p:cNvPr id="20" name="Rectangle 19">
            <a:extLst>
              <a:ext uri="{FF2B5EF4-FFF2-40B4-BE49-F238E27FC236}">
                <a16:creationId xmlns:a16="http://schemas.microsoft.com/office/drawing/2014/main" id="{6FCBA750-0015-F741-8E29-7ECB0C8883A3}"/>
              </a:ext>
            </a:extLst>
          </p:cNvPr>
          <p:cNvSpPr/>
          <p:nvPr/>
        </p:nvSpPr>
        <p:spPr>
          <a:xfrm>
            <a:off x="-26193" y="6478920"/>
            <a:ext cx="3393281" cy="369332"/>
          </a:xfrm>
          <a:prstGeom prst="rect">
            <a:avLst/>
          </a:prstGeom>
        </p:spPr>
        <p:txBody>
          <a:bodyPr wrap="square">
            <a:spAutoFit/>
          </a:bodyPr>
          <a:lstStyle/>
          <a:p>
            <a:r>
              <a:rPr lang="en-US" dirty="0">
                <a:highlight>
                  <a:srgbClr val="00FF00"/>
                </a:highlight>
                <a:latin typeface="Times New Roman" panose="02020603050405020304" pitchFamily="18" charset="0"/>
                <a:cs typeface="Times New Roman" panose="02020603050405020304" pitchFamily="18" charset="0"/>
              </a:rPr>
              <a:t>Tribute A’s vision = 5.64 miles</a:t>
            </a:r>
          </a:p>
        </p:txBody>
      </p:sp>
      <p:sp>
        <p:nvSpPr>
          <p:cNvPr id="21" name="Rectangle 20">
            <a:extLst>
              <a:ext uri="{FF2B5EF4-FFF2-40B4-BE49-F238E27FC236}">
                <a16:creationId xmlns:a16="http://schemas.microsoft.com/office/drawing/2014/main" id="{5FEA2571-44C5-744F-AAB7-D17E249BA9BF}"/>
              </a:ext>
            </a:extLst>
          </p:cNvPr>
          <p:cNvSpPr/>
          <p:nvPr/>
        </p:nvSpPr>
        <p:spPr>
          <a:xfrm>
            <a:off x="9141228" y="6438127"/>
            <a:ext cx="3050772" cy="369332"/>
          </a:xfrm>
          <a:prstGeom prst="rect">
            <a:avLst/>
          </a:prstGeom>
        </p:spPr>
        <p:txBody>
          <a:bodyPr wrap="none">
            <a:spAutoFit/>
          </a:bodyPr>
          <a:lstStyle/>
          <a:p>
            <a:r>
              <a:rPr lang="en-US" dirty="0">
                <a:highlight>
                  <a:srgbClr val="00FF00"/>
                </a:highlight>
                <a:latin typeface="Times New Roman" panose="02020603050405020304" pitchFamily="18" charset="0"/>
                <a:cs typeface="Times New Roman" panose="02020603050405020304" pitchFamily="18" charset="0"/>
              </a:rPr>
              <a:t>Tribute B’s vision = 4.36 miles</a:t>
            </a:r>
          </a:p>
        </p:txBody>
      </p:sp>
    </p:spTree>
    <p:extLst>
      <p:ext uri="{BB962C8B-B14F-4D97-AF65-F5344CB8AC3E}">
        <p14:creationId xmlns:p14="http://schemas.microsoft.com/office/powerpoint/2010/main" val="413022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F8073969-C8C5-4247-8717-E23E45C8130E}"/>
              </a:ext>
            </a:extLst>
          </p:cNvPr>
          <p:cNvSpPr/>
          <p:nvPr/>
        </p:nvSpPr>
        <p:spPr>
          <a:xfrm flipH="1" flipV="1">
            <a:off x="6595672" y="1334123"/>
            <a:ext cx="3807502" cy="3852473"/>
          </a:xfrm>
          <a:prstGeom prst="r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9273F1A-73B4-4245-9C83-9DFDC87F6BA0}"/>
              </a:ext>
            </a:extLst>
          </p:cNvPr>
          <p:cNvCxnSpPr>
            <a:cxnSpLocks/>
            <a:endCxn id="4" idx="2"/>
          </p:cNvCxnSpPr>
          <p:nvPr/>
        </p:nvCxnSpPr>
        <p:spPr>
          <a:xfrm>
            <a:off x="1588957" y="1334123"/>
            <a:ext cx="8814217"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5122" name="Picture 2" descr="Train Like a Tribute: New York gym jumps on Hunger Games bandwagon with  themed workout class | Daily Mail Online">
            <a:extLst>
              <a:ext uri="{FF2B5EF4-FFF2-40B4-BE49-F238E27FC236}">
                <a16:creationId xmlns:a16="http://schemas.microsoft.com/office/drawing/2014/main" id="{C834603A-E0BE-8F42-9439-00091EFA1D2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285" b="89404" l="9880" r="89820">
                        <a14:foregroundMark x1="52994" y1="10596" x2="52994" y2="10596"/>
                        <a14:foregroundMark x1="52395" y1="7285" x2="52395" y2="7285"/>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68138" y="236616"/>
            <a:ext cx="4241800" cy="1917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2061B7-6073-8944-BF0C-25CCAEAE6578}"/>
              </a:ext>
            </a:extLst>
          </p:cNvPr>
          <p:cNvSpPr txBox="1"/>
          <p:nvPr/>
        </p:nvSpPr>
        <p:spPr>
          <a:xfrm>
            <a:off x="5506988" y="344256"/>
            <a:ext cx="978153" cy="369332"/>
          </a:xfrm>
          <a:prstGeom prst="rect">
            <a:avLst/>
          </a:prstGeom>
          <a:noFill/>
        </p:spPr>
        <p:txBody>
          <a:bodyPr wrap="none" rtlCol="0">
            <a:spAutoFit/>
          </a:bodyPr>
          <a:lstStyle/>
          <a:p>
            <a:r>
              <a:rPr lang="en-US" dirty="0"/>
              <a:t>1500 m</a:t>
            </a:r>
          </a:p>
        </p:txBody>
      </p:sp>
      <p:sp>
        <p:nvSpPr>
          <p:cNvPr id="11" name="TextBox 10">
            <a:extLst>
              <a:ext uri="{FF2B5EF4-FFF2-40B4-BE49-F238E27FC236}">
                <a16:creationId xmlns:a16="http://schemas.microsoft.com/office/drawing/2014/main" id="{02491C76-0197-4D4C-A2F4-02530B8D41ED}"/>
              </a:ext>
            </a:extLst>
          </p:cNvPr>
          <p:cNvSpPr txBox="1"/>
          <p:nvPr/>
        </p:nvSpPr>
        <p:spPr>
          <a:xfrm>
            <a:off x="10927829" y="3244334"/>
            <a:ext cx="849913" cy="369332"/>
          </a:xfrm>
          <a:prstGeom prst="rect">
            <a:avLst/>
          </a:prstGeom>
          <a:noFill/>
        </p:spPr>
        <p:txBody>
          <a:bodyPr wrap="none" rtlCol="0">
            <a:spAutoFit/>
          </a:bodyPr>
          <a:lstStyle/>
          <a:p>
            <a:r>
              <a:rPr lang="en-US" dirty="0"/>
              <a:t>150 m</a:t>
            </a:r>
          </a:p>
        </p:txBody>
      </p:sp>
      <p:sp>
        <p:nvSpPr>
          <p:cNvPr id="12" name="TextBox 11">
            <a:extLst>
              <a:ext uri="{FF2B5EF4-FFF2-40B4-BE49-F238E27FC236}">
                <a16:creationId xmlns:a16="http://schemas.microsoft.com/office/drawing/2014/main" id="{8BFCD4AF-C0C6-4144-A698-92E0E15E5D26}"/>
              </a:ext>
            </a:extLst>
          </p:cNvPr>
          <p:cNvSpPr txBox="1"/>
          <p:nvPr/>
        </p:nvSpPr>
        <p:spPr>
          <a:xfrm>
            <a:off x="6595672" y="2246965"/>
            <a:ext cx="784189" cy="369332"/>
          </a:xfrm>
          <a:prstGeom prst="rect">
            <a:avLst/>
          </a:prstGeom>
          <a:noFill/>
        </p:spPr>
        <p:txBody>
          <a:bodyPr wrap="none" rtlCol="0">
            <a:spAutoFit/>
          </a:bodyPr>
          <a:lstStyle/>
          <a:p>
            <a:r>
              <a:rPr lang="en-US" dirty="0"/>
              <a:t>8 m/s</a:t>
            </a:r>
          </a:p>
        </p:txBody>
      </p:sp>
      <p:sp>
        <p:nvSpPr>
          <p:cNvPr id="13" name="TextBox 12">
            <a:extLst>
              <a:ext uri="{FF2B5EF4-FFF2-40B4-BE49-F238E27FC236}">
                <a16:creationId xmlns:a16="http://schemas.microsoft.com/office/drawing/2014/main" id="{B7185159-1386-E142-9263-410060E7D3A9}"/>
              </a:ext>
            </a:extLst>
          </p:cNvPr>
          <p:cNvSpPr txBox="1"/>
          <p:nvPr/>
        </p:nvSpPr>
        <p:spPr>
          <a:xfrm>
            <a:off x="3477895" y="639735"/>
            <a:ext cx="912429" cy="369332"/>
          </a:xfrm>
          <a:prstGeom prst="rect">
            <a:avLst/>
          </a:prstGeom>
          <a:noFill/>
        </p:spPr>
        <p:txBody>
          <a:bodyPr wrap="none" rtlCol="0">
            <a:spAutoFit/>
          </a:bodyPr>
          <a:lstStyle/>
          <a:p>
            <a:r>
              <a:rPr lang="en-US" dirty="0"/>
              <a:t>13 m/s</a:t>
            </a:r>
          </a:p>
        </p:txBody>
      </p:sp>
      <p:sp>
        <p:nvSpPr>
          <p:cNvPr id="14" name="TextBox 13">
            <a:extLst>
              <a:ext uri="{FF2B5EF4-FFF2-40B4-BE49-F238E27FC236}">
                <a16:creationId xmlns:a16="http://schemas.microsoft.com/office/drawing/2014/main" id="{3F3AC3C9-72FB-DA40-A184-0C4032142682}"/>
              </a:ext>
            </a:extLst>
          </p:cNvPr>
          <p:cNvSpPr txBox="1"/>
          <p:nvPr/>
        </p:nvSpPr>
        <p:spPr>
          <a:xfrm>
            <a:off x="8499423" y="889088"/>
            <a:ext cx="1162498" cy="369332"/>
          </a:xfrm>
          <a:prstGeom prst="rect">
            <a:avLst/>
          </a:prstGeom>
          <a:noFill/>
        </p:spPr>
        <p:txBody>
          <a:bodyPr wrap="none" rtlCol="0">
            <a:spAutoFit/>
          </a:bodyPr>
          <a:lstStyle/>
          <a:p>
            <a:r>
              <a:rPr lang="en-US" dirty="0"/>
              <a:t>d meters</a:t>
            </a:r>
          </a:p>
        </p:txBody>
      </p:sp>
      <p:sp>
        <p:nvSpPr>
          <p:cNvPr id="15" name="TextBox 14">
            <a:extLst>
              <a:ext uri="{FF2B5EF4-FFF2-40B4-BE49-F238E27FC236}">
                <a16:creationId xmlns:a16="http://schemas.microsoft.com/office/drawing/2014/main" id="{63F78EA0-CB43-5249-AC5A-FCD3F1732E50}"/>
              </a:ext>
            </a:extLst>
          </p:cNvPr>
          <p:cNvSpPr txBox="1"/>
          <p:nvPr/>
        </p:nvSpPr>
        <p:spPr>
          <a:xfrm>
            <a:off x="3273662" y="1409827"/>
            <a:ext cx="1099981" cy="369332"/>
          </a:xfrm>
          <a:prstGeom prst="rect">
            <a:avLst/>
          </a:prstGeom>
          <a:noFill/>
        </p:spPr>
        <p:txBody>
          <a:bodyPr wrap="none" rtlCol="0">
            <a:spAutoFit/>
          </a:bodyPr>
          <a:lstStyle/>
          <a:p>
            <a:r>
              <a:rPr lang="en-US" dirty="0"/>
              <a:t>1500 –d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2A17ED0-63DA-3B4E-AAF3-22F69BE144DB}"/>
                  </a:ext>
                </a:extLst>
              </p:cNvPr>
              <p:cNvSpPr txBox="1"/>
              <p:nvPr/>
            </p:nvSpPr>
            <p:spPr>
              <a:xfrm>
                <a:off x="6866475" y="3341768"/>
                <a:ext cx="1632948" cy="4277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i="1" smtClean="0">
                              <a:latin typeface="Cambria Math" panose="02040503050406030204" pitchFamily="18" charset="0"/>
                            </a:rPr>
                            <m:t>+</m:t>
                          </m:r>
                          <m:r>
                            <a:rPr lang="en-US" b="0" i="1" smtClean="0">
                              <a:latin typeface="Cambria Math" panose="02040503050406030204" pitchFamily="18" charset="0"/>
                            </a:rPr>
                            <m:t>22,500</m:t>
                          </m:r>
                        </m:e>
                      </m:rad>
                    </m:oMath>
                  </m:oMathPara>
                </a14:m>
                <a:endParaRPr lang="en-US" dirty="0"/>
              </a:p>
            </p:txBody>
          </p:sp>
        </mc:Choice>
        <mc:Fallback xmlns="">
          <p:sp>
            <p:nvSpPr>
              <p:cNvPr id="16" name="TextBox 15">
                <a:extLst>
                  <a:ext uri="{FF2B5EF4-FFF2-40B4-BE49-F238E27FC236}">
                    <a16:creationId xmlns:a16="http://schemas.microsoft.com/office/drawing/2014/main" id="{12A17ED0-63DA-3B4E-AAF3-22F69BE144DB}"/>
                  </a:ext>
                </a:extLst>
              </p:cNvPr>
              <p:cNvSpPr txBox="1">
                <a:spLocks noRot="1" noChangeAspect="1" noMove="1" noResize="1" noEditPoints="1" noAdjustHandles="1" noChangeArrowheads="1" noChangeShapeType="1" noTextEdit="1"/>
              </p:cNvSpPr>
              <p:nvPr/>
            </p:nvSpPr>
            <p:spPr>
              <a:xfrm>
                <a:off x="6866475" y="3341768"/>
                <a:ext cx="1632948" cy="427746"/>
              </a:xfrm>
              <a:prstGeom prst="rect">
                <a:avLst/>
              </a:prstGeom>
              <a:blipFill>
                <a:blip r:embed="rId4"/>
                <a:stretch>
                  <a:fillRect/>
                </a:stretch>
              </a:blipFill>
            </p:spPr>
            <p:txBody>
              <a:bodyPr/>
              <a:lstStyle/>
              <a:p>
                <a:r>
                  <a:rPr lang="en-US">
                    <a:noFill/>
                  </a:rPr>
                  <a:t> </a:t>
                </a:r>
              </a:p>
            </p:txBody>
          </p:sp>
        </mc:Fallback>
      </mc:AlternateContent>
      <p:sp>
        <p:nvSpPr>
          <p:cNvPr id="17" name="Smiley Face 16">
            <a:extLst>
              <a:ext uri="{FF2B5EF4-FFF2-40B4-BE49-F238E27FC236}">
                <a16:creationId xmlns:a16="http://schemas.microsoft.com/office/drawing/2014/main" id="{95E28BBC-B0CC-964C-AFEF-46AB8E562973}"/>
              </a:ext>
            </a:extLst>
          </p:cNvPr>
          <p:cNvSpPr/>
          <p:nvPr/>
        </p:nvSpPr>
        <p:spPr>
          <a:xfrm>
            <a:off x="9071093" y="5358981"/>
            <a:ext cx="989351" cy="925122"/>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2EAEE82B-C239-4C4E-B541-AFCE6415926B}"/>
              </a:ext>
            </a:extLst>
          </p:cNvPr>
          <p:cNvSpPr txBox="1"/>
          <p:nvPr/>
        </p:nvSpPr>
        <p:spPr>
          <a:xfrm>
            <a:off x="10060444" y="5544086"/>
            <a:ext cx="2016899" cy="646331"/>
          </a:xfrm>
          <a:prstGeom prst="rect">
            <a:avLst/>
          </a:prstGeom>
          <a:noFill/>
        </p:spPr>
        <p:txBody>
          <a:bodyPr wrap="none" rtlCol="0">
            <a:spAutoFit/>
          </a:bodyPr>
          <a:lstStyle/>
          <a:p>
            <a:r>
              <a:rPr lang="en-US" dirty="0"/>
              <a:t>Safe Area</a:t>
            </a:r>
          </a:p>
          <a:p>
            <a:r>
              <a:rPr lang="en-US" dirty="0"/>
              <a:t>(NO KILLER BEES)</a:t>
            </a:r>
          </a:p>
        </p:txBody>
      </p:sp>
      <p:sp>
        <p:nvSpPr>
          <p:cNvPr id="19" name="Rectangle 18">
            <a:extLst>
              <a:ext uri="{FF2B5EF4-FFF2-40B4-BE49-F238E27FC236}">
                <a16:creationId xmlns:a16="http://schemas.microsoft.com/office/drawing/2014/main" id="{166C101A-88AC-0F46-803A-2FCE5FF84D4D}"/>
              </a:ext>
            </a:extLst>
          </p:cNvPr>
          <p:cNvSpPr/>
          <p:nvPr/>
        </p:nvSpPr>
        <p:spPr>
          <a:xfrm>
            <a:off x="529829" y="2602643"/>
            <a:ext cx="6096000" cy="1200329"/>
          </a:xfrm>
          <a:prstGeom prst="rect">
            <a:avLst/>
          </a:prstGeom>
        </p:spPr>
        <p:txBody>
          <a:bodyPr>
            <a:spAutoFit/>
          </a:bodyPr>
          <a:lstStyle/>
          <a:p>
            <a:r>
              <a:rPr lang="en-US" dirty="0">
                <a:solidFill>
                  <a:srgbClr val="000000"/>
                </a:solidFill>
                <a:latin typeface="Times" pitchFamily="2" charset="0"/>
              </a:rPr>
              <a:t>Distance = speed x time</a:t>
            </a:r>
          </a:p>
          <a:p>
            <a:r>
              <a:rPr lang="en-US" dirty="0">
                <a:solidFill>
                  <a:srgbClr val="000000"/>
                </a:solidFill>
                <a:latin typeface="Times" pitchFamily="2" charset="0"/>
              </a:rPr>
              <a:t>Time = distance / speed</a:t>
            </a:r>
          </a:p>
          <a:p>
            <a:r>
              <a:rPr lang="en-US" dirty="0">
                <a:solidFill>
                  <a:srgbClr val="000000"/>
                </a:solidFill>
                <a:latin typeface="Times" pitchFamily="2" charset="0"/>
              </a:rPr>
              <a:t>Total Time = time on forest ground + time in the open field (cornucopia)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EF6ADA-42D7-3043-9787-075293EC90A6}"/>
                  </a:ext>
                </a:extLst>
              </p:cNvPr>
              <p:cNvSpPr txBox="1"/>
              <p:nvPr/>
            </p:nvSpPr>
            <p:spPr>
              <a:xfrm>
                <a:off x="529829" y="3944323"/>
                <a:ext cx="2584425" cy="613951"/>
              </a:xfrm>
              <a:prstGeom prst="rect">
                <a:avLst/>
              </a:prstGeom>
              <a:noFill/>
            </p:spPr>
            <p:txBody>
              <a:bodyPr wrap="none" rtlCol="0">
                <a:spAutoFit/>
              </a:bodyPr>
              <a:lstStyle/>
              <a:p>
                <a:r>
                  <a:rPr lang="en-US" sz="2000" dirty="0"/>
                  <a:t>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1500−</m:t>
                        </m:r>
                        <m:r>
                          <a:rPr lang="en-US" sz="2000" b="0" i="1" smtClean="0">
                            <a:latin typeface="Cambria Math" panose="02040503050406030204" pitchFamily="18" charset="0"/>
                          </a:rPr>
                          <m:t>𝑑</m:t>
                        </m:r>
                      </m:num>
                      <m:den>
                        <m:r>
                          <a:rPr lang="en-US" sz="2000" b="0" i="1" smtClean="0">
                            <a:latin typeface="Cambria Math" panose="02040503050406030204" pitchFamily="18" charset="0"/>
                          </a:rPr>
                          <m:t>13</m:t>
                        </m:r>
                      </m:den>
                    </m:f>
                  </m:oMath>
                </a14:m>
                <a:r>
                  <a:rPr lang="en-US" sz="2000" dirty="0"/>
                  <a:t> +</a:t>
                </a:r>
                <a14:m>
                  <m:oMath xmlns:m="http://schemas.openxmlformats.org/officeDocument/2006/math">
                    <m:f>
                      <m:fPr>
                        <m:ctrlPr>
                          <a:rPr lang="en-US" sz="2000" b="0" i="1" smtClean="0">
                            <a:latin typeface="Cambria Math" panose="02040503050406030204" pitchFamily="18" charset="0"/>
                          </a:rPr>
                        </m:ctrlPr>
                      </m:fPr>
                      <m:num>
                        <m:rad>
                          <m:radPr>
                            <m:degHide m:val="on"/>
                            <m:ctrlPr>
                              <a:rPr lang="en-US" sz="2000" i="1" smtClean="0">
                                <a:latin typeface="Cambria Math" panose="02040503050406030204" pitchFamily="18" charset="0"/>
                              </a:rPr>
                            </m:ctrlPr>
                          </m:radPr>
                          <m:deg/>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+22,500</m:t>
                            </m:r>
                          </m:e>
                        </m:rad>
                      </m:num>
                      <m:den>
                        <m:r>
                          <a:rPr lang="en-US" sz="2000" b="0" i="1" smtClean="0">
                            <a:latin typeface="Cambria Math" panose="02040503050406030204" pitchFamily="18" charset="0"/>
                          </a:rPr>
                          <m:t>8</m:t>
                        </m:r>
                      </m:den>
                    </m:f>
                    <m:r>
                      <a:rPr lang="en-US" sz="2000" b="0" i="0" smtClean="0">
                        <a:latin typeface="Cambria Math" panose="02040503050406030204" pitchFamily="18" charset="0"/>
                      </a:rPr>
                      <m:t> </m:t>
                    </m:r>
                  </m:oMath>
                </a14:m>
                <a:endParaRPr lang="en-US" sz="2000" dirty="0"/>
              </a:p>
            </p:txBody>
          </p:sp>
        </mc:Choice>
        <mc:Fallback xmlns="">
          <p:sp>
            <p:nvSpPr>
              <p:cNvPr id="20" name="TextBox 19">
                <a:extLst>
                  <a:ext uri="{FF2B5EF4-FFF2-40B4-BE49-F238E27FC236}">
                    <a16:creationId xmlns:a16="http://schemas.microsoft.com/office/drawing/2014/main" id="{CCEF6ADA-42D7-3043-9787-075293EC90A6}"/>
                  </a:ext>
                </a:extLst>
              </p:cNvPr>
              <p:cNvSpPr txBox="1">
                <a:spLocks noRot="1" noChangeAspect="1" noMove="1" noResize="1" noEditPoints="1" noAdjustHandles="1" noChangeArrowheads="1" noChangeShapeType="1" noTextEdit="1"/>
              </p:cNvSpPr>
              <p:nvPr/>
            </p:nvSpPr>
            <p:spPr>
              <a:xfrm>
                <a:off x="529829" y="3944323"/>
                <a:ext cx="2584425" cy="613951"/>
              </a:xfrm>
              <a:prstGeom prst="rect">
                <a:avLst/>
              </a:prstGeom>
              <a:blipFill>
                <a:blip r:embed="rId5"/>
                <a:stretch>
                  <a:fillRect l="-2439" r="-488"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B19BF40-6405-144C-98FA-D6EB7A360C7A}"/>
                  </a:ext>
                </a:extLst>
              </p:cNvPr>
              <p:cNvSpPr txBox="1"/>
              <p:nvPr/>
            </p:nvSpPr>
            <p:spPr>
              <a:xfrm>
                <a:off x="529829" y="4558274"/>
                <a:ext cx="3868560" cy="659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1500</m:t>
                          </m:r>
                        </m:num>
                        <m:den>
                          <m:r>
                            <a:rPr lang="en-US" b="0" i="1" smtClean="0">
                              <a:latin typeface="Cambria Math" panose="02040503050406030204" pitchFamily="18" charset="0"/>
                            </a:rPr>
                            <m:t>13</m:t>
                          </m:r>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𝑑</m:t>
                          </m:r>
                        </m:num>
                        <m:den>
                          <m:r>
                            <a:rPr lang="en-US" b="0" i="1" smtClean="0">
                              <a:latin typeface="Cambria Math" panose="02040503050406030204" pitchFamily="18" charset="0"/>
                            </a:rPr>
                            <m:t>13</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+22,500)</m:t>
                              </m:r>
                            </m:e>
                            <m:sup>
                              <m:r>
                                <a:rPr lang="en-US" b="0" i="1" smtClean="0">
                                  <a:latin typeface="Cambria Math" panose="02040503050406030204" pitchFamily="18" charset="0"/>
                                </a:rPr>
                                <m:t>1/2</m:t>
                              </m:r>
                            </m:sup>
                          </m:sSup>
                        </m:num>
                        <m:den>
                          <m:r>
                            <a:rPr lang="en-US" b="0" i="1" smtClean="0">
                              <a:latin typeface="Cambria Math" panose="02040503050406030204" pitchFamily="18" charset="0"/>
                            </a:rPr>
                            <m:t>8</m:t>
                          </m:r>
                        </m:den>
                      </m:f>
                    </m:oMath>
                  </m:oMathPara>
                </a14:m>
                <a:endParaRPr lang="en-US" dirty="0"/>
              </a:p>
            </p:txBody>
          </p:sp>
        </mc:Choice>
        <mc:Fallback xmlns="">
          <p:sp>
            <p:nvSpPr>
              <p:cNvPr id="22" name="TextBox 21">
                <a:extLst>
                  <a:ext uri="{FF2B5EF4-FFF2-40B4-BE49-F238E27FC236}">
                    <a16:creationId xmlns:a16="http://schemas.microsoft.com/office/drawing/2014/main" id="{2B19BF40-6405-144C-98FA-D6EB7A360C7A}"/>
                  </a:ext>
                </a:extLst>
              </p:cNvPr>
              <p:cNvSpPr txBox="1">
                <a:spLocks noRot="1" noChangeAspect="1" noMove="1" noResize="1" noEditPoints="1" noAdjustHandles="1" noChangeArrowheads="1" noChangeShapeType="1" noTextEdit="1"/>
              </p:cNvSpPr>
              <p:nvPr/>
            </p:nvSpPr>
            <p:spPr>
              <a:xfrm>
                <a:off x="529829" y="4558274"/>
                <a:ext cx="3868560" cy="659283"/>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C33613-0E8F-904A-AE8F-E4B8FBB73556}"/>
                  </a:ext>
                </a:extLst>
              </p:cNvPr>
              <p:cNvSpPr txBox="1"/>
              <p:nvPr/>
            </p:nvSpPr>
            <p:spPr>
              <a:xfrm>
                <a:off x="529829" y="5496953"/>
                <a:ext cx="4173578" cy="694934"/>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 = </a:t>
                </a:r>
                <a14:m>
                  <m:oMath xmlns:m="http://schemas.openxmlformats.org/officeDocument/2006/math">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13</m:t>
                        </m:r>
                      </m:den>
                    </m:f>
                    <m:r>
                      <a:rPr lang="en-US" sz="2400" b="0" i="1" smtClean="0">
                        <a:latin typeface="Cambria Math" panose="02040503050406030204" pitchFamily="18" charset="0"/>
                        <a:cs typeface="Times New Roman" panose="02020603050405020304" pitchFamily="18" charset="0"/>
                      </a:rPr>
                      <m:t>+</m:t>
                    </m:r>
                    <m:d>
                      <m:dPr>
                        <m:ctrlPr>
                          <a:rPr lang="en-US" sz="2400" b="0" i="1" smtClean="0">
                            <a:latin typeface="Cambria Math" panose="02040503050406030204" pitchFamily="18" charset="0"/>
                            <a:cs typeface="Times New Roman" panose="02020603050405020304" pitchFamily="18" charset="0"/>
                          </a:rPr>
                        </m:ctrlPr>
                      </m:dPr>
                      <m:e>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2</m:t>
                            </m:r>
                          </m:den>
                        </m:f>
                      </m:e>
                    </m:d>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+22,500)</m:t>
                            </m:r>
                          </m:e>
                          <m:sup>
                            <m:r>
                              <a:rPr lang="en-US" sz="2400" b="0" i="1" smtClean="0">
                                <a:latin typeface="Cambria Math" panose="02040503050406030204" pitchFamily="18" charset="0"/>
                              </a:rPr>
                              <m:t>1/2</m:t>
                            </m:r>
                          </m:sup>
                        </m:sSup>
                      </m:num>
                      <m:den>
                        <m:r>
                          <a:rPr lang="en-US" sz="2400" b="0" i="1" smtClean="0">
                            <a:latin typeface="Cambria Math" panose="02040503050406030204" pitchFamily="18" charset="0"/>
                          </a:rPr>
                          <m:t>8</m:t>
                        </m:r>
                      </m:den>
                    </m:f>
                  </m:oMath>
                </a14:m>
                <a:r>
                  <a:rPr lang="en-US" sz="2400" dirty="0">
                    <a:latin typeface="Times New Roman" panose="02020603050405020304" pitchFamily="18" charset="0"/>
                    <a:cs typeface="Times New Roman" panose="02020603050405020304" pitchFamily="18" charset="0"/>
                  </a:rPr>
                  <a:t> x 2d</a:t>
                </a:r>
              </a:p>
            </p:txBody>
          </p:sp>
        </mc:Choice>
        <mc:Fallback xmlns="">
          <p:sp>
            <p:nvSpPr>
              <p:cNvPr id="23" name="TextBox 22">
                <a:extLst>
                  <a:ext uri="{FF2B5EF4-FFF2-40B4-BE49-F238E27FC236}">
                    <a16:creationId xmlns:a16="http://schemas.microsoft.com/office/drawing/2014/main" id="{E8C33613-0E8F-904A-AE8F-E4B8FBB73556}"/>
                  </a:ext>
                </a:extLst>
              </p:cNvPr>
              <p:cNvSpPr txBox="1">
                <a:spLocks noRot="1" noChangeAspect="1" noMove="1" noResize="1" noEditPoints="1" noAdjustHandles="1" noChangeArrowheads="1" noChangeShapeType="1" noTextEdit="1"/>
              </p:cNvSpPr>
              <p:nvPr/>
            </p:nvSpPr>
            <p:spPr>
              <a:xfrm>
                <a:off x="529829" y="5496953"/>
                <a:ext cx="4173578" cy="694934"/>
              </a:xfrm>
              <a:prstGeom prst="rect">
                <a:avLst/>
              </a:prstGeom>
              <a:blipFill>
                <a:blip r:embed="rId7"/>
                <a:stretch>
                  <a:fillRect l="-2121" r="-1212" b="-7143"/>
                </a:stretch>
              </a:blipFill>
            </p:spPr>
            <p:txBody>
              <a:bodyPr/>
              <a:lstStyle/>
              <a:p>
                <a:r>
                  <a:rPr lang="en-US">
                    <a:noFill/>
                  </a:rPr>
                  <a:t> </a:t>
                </a:r>
              </a:p>
            </p:txBody>
          </p:sp>
        </mc:Fallback>
      </mc:AlternateContent>
    </p:spTree>
    <p:extLst>
      <p:ext uri="{BB962C8B-B14F-4D97-AF65-F5344CB8AC3E}">
        <p14:creationId xmlns:p14="http://schemas.microsoft.com/office/powerpoint/2010/main" val="670415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0ABD6D-0B3C-48E9-91EF-447ABA394C38}"/>
              </a:ext>
            </a:extLst>
          </p:cNvPr>
          <p:cNvSpPr>
            <a:spLocks noGrp="1"/>
          </p:cNvSpPr>
          <p:nvPr>
            <p:ph type="title"/>
          </p:nvPr>
        </p:nvSpPr>
        <p:spPr/>
        <p:txBody>
          <a:bodyPr/>
          <a:lstStyle/>
          <a:p>
            <a:r>
              <a:rPr lang="en-US" dirty="0"/>
              <a:t>The Board…</a:t>
            </a:r>
          </a:p>
        </p:txBody>
      </p:sp>
      <p:pic>
        <p:nvPicPr>
          <p:cNvPr id="11" name="Content Placeholder 10">
            <a:extLst>
              <a:ext uri="{FF2B5EF4-FFF2-40B4-BE49-F238E27FC236}">
                <a16:creationId xmlns:a16="http://schemas.microsoft.com/office/drawing/2014/main" id="{A9BB3E19-4F0F-4196-A429-732F4B249F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015" y="2037179"/>
            <a:ext cx="5014383" cy="3760788"/>
          </a:xfrm>
        </p:spPr>
      </p:pic>
      <p:sp>
        <p:nvSpPr>
          <p:cNvPr id="12" name="TextBox 11">
            <a:extLst>
              <a:ext uri="{FF2B5EF4-FFF2-40B4-BE49-F238E27FC236}">
                <a16:creationId xmlns:a16="http://schemas.microsoft.com/office/drawing/2014/main" id="{97C88F38-5E95-44AB-A37E-644AD1AC1B3D}"/>
              </a:ext>
            </a:extLst>
          </p:cNvPr>
          <p:cNvSpPr txBox="1"/>
          <p:nvPr/>
        </p:nvSpPr>
        <p:spPr>
          <a:xfrm>
            <a:off x="6319604" y="2037179"/>
            <a:ext cx="4909351" cy="3139321"/>
          </a:xfrm>
          <a:prstGeom prst="rect">
            <a:avLst/>
          </a:prstGeom>
          <a:noFill/>
        </p:spPr>
        <p:txBody>
          <a:bodyPr wrap="square" rtlCol="0">
            <a:spAutoFit/>
          </a:bodyPr>
          <a:lstStyle/>
          <a:p>
            <a:pPr marL="285750" indent="-285750">
              <a:buFontTx/>
              <a:buChar char="-"/>
            </a:pPr>
            <a:r>
              <a:rPr lang="en-US" dirty="0"/>
              <a:t>You want to avoid the three spots with black dots, when you land here you will lose a turn. The spots are “Stuck on a Gooey Gumdrop”, “Lost in Lollipop Woods”, and “Stuck in Molasses Swamp”</a:t>
            </a:r>
          </a:p>
          <a:p>
            <a:pPr marL="285750" indent="-285750">
              <a:buFontTx/>
              <a:buChar char="-"/>
            </a:pPr>
            <a:r>
              <a:rPr lang="en-US" dirty="0"/>
              <a:t>You will have a great advantage if you can land on the first orange square and do the rainbow trail. You can also get a slight advantage by landing on the purple that allows you to go through gumdrop pass. </a:t>
            </a:r>
          </a:p>
          <a:p>
            <a:endParaRPr lang="en-US" dirty="0"/>
          </a:p>
        </p:txBody>
      </p:sp>
      <p:pic>
        <p:nvPicPr>
          <p:cNvPr id="5" name="Picture 4">
            <a:extLst>
              <a:ext uri="{FF2B5EF4-FFF2-40B4-BE49-F238E27FC236}">
                <a16:creationId xmlns:a16="http://schemas.microsoft.com/office/drawing/2014/main" id="{9F925E03-D735-43D8-BF7E-6F78A7242D76}"/>
              </a:ext>
            </a:extLst>
          </p:cNvPr>
          <p:cNvPicPr>
            <a:picLocks noChangeAspect="1"/>
          </p:cNvPicPr>
          <p:nvPr/>
        </p:nvPicPr>
        <p:blipFill>
          <a:blip r:embed="rId3"/>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2752293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61E2-EB2B-498E-8EDF-C22D0155430F}"/>
              </a:ext>
            </a:extLst>
          </p:cNvPr>
          <p:cNvSpPr>
            <a:spLocks noGrp="1"/>
          </p:cNvSpPr>
          <p:nvPr>
            <p:ph type="title"/>
          </p:nvPr>
        </p:nvSpPr>
        <p:spPr/>
        <p:txBody>
          <a:bodyPr/>
          <a:lstStyle/>
          <a:p>
            <a:r>
              <a:rPr lang="en-US" dirty="0"/>
              <a:t>How to win in 4 plays…</a:t>
            </a:r>
          </a:p>
        </p:txBody>
      </p:sp>
      <p:sp>
        <p:nvSpPr>
          <p:cNvPr id="3" name="Content Placeholder 2">
            <a:extLst>
              <a:ext uri="{FF2B5EF4-FFF2-40B4-BE49-F238E27FC236}">
                <a16:creationId xmlns:a16="http://schemas.microsoft.com/office/drawing/2014/main" id="{8D8EDD56-BFB3-4F65-AE3C-8FFF7CA94D60}"/>
              </a:ext>
            </a:extLst>
          </p:cNvPr>
          <p:cNvSpPr>
            <a:spLocks noGrp="1"/>
          </p:cNvSpPr>
          <p:nvPr>
            <p:ph idx="1"/>
          </p:nvPr>
        </p:nvSpPr>
        <p:spPr/>
        <p:txBody>
          <a:bodyPr>
            <a:normAutofit fontScale="85000" lnSpcReduction="10000"/>
          </a:bodyPr>
          <a:lstStyle/>
          <a:p>
            <a:r>
              <a:rPr lang="en-US" dirty="0"/>
              <a:t>- Did you know that you can win the game in just 4 plays?</a:t>
            </a:r>
          </a:p>
          <a:p>
            <a:r>
              <a:rPr lang="en-US" dirty="0"/>
              <a:t>- First you must draw the Queen </a:t>
            </a:r>
            <a:r>
              <a:rPr lang="en-US" dirty="0" err="1"/>
              <a:t>Frostine</a:t>
            </a:r>
            <a:r>
              <a:rPr lang="en-US" dirty="0"/>
              <a:t> card. If you are the first person to go in the game there is a 1/64 or 1.56% that you can draw this card. If you are the second player and the first player did not draw this card you have a 1/63 or 1.59% chance of drawing this card. </a:t>
            </a:r>
          </a:p>
          <a:p>
            <a:r>
              <a:rPr lang="en-US" dirty="0"/>
              <a:t>- Lets pretend you are player one and player two drew a double red their first time and you drew </a:t>
            </a:r>
            <a:r>
              <a:rPr lang="en-US" dirty="0" err="1"/>
              <a:t>frostine</a:t>
            </a:r>
            <a:r>
              <a:rPr lang="en-US" dirty="0"/>
              <a:t>, Next you must draw 1 of the double cards there is 22 in total but now there is only 21 because player one drew a double red. So you have a 21/62 or 33.87% of drawing the card that you need. </a:t>
            </a:r>
          </a:p>
          <a:p>
            <a:r>
              <a:rPr lang="en-US" dirty="0"/>
              <a:t>-You drew a double purple congrats. Now you must draw another double but here's a catch it cannot be double red or you will get stuck in molasses swamp and lose a turn. (your competition drew a single green) You have 17 cards that you can draw now so 17/60 or 28.33%. </a:t>
            </a:r>
          </a:p>
        </p:txBody>
      </p:sp>
      <p:pic>
        <p:nvPicPr>
          <p:cNvPr id="4" name="Picture 3">
            <a:extLst>
              <a:ext uri="{FF2B5EF4-FFF2-40B4-BE49-F238E27FC236}">
                <a16:creationId xmlns:a16="http://schemas.microsoft.com/office/drawing/2014/main" id="{466EDD1F-8A88-40F6-896D-DBF0CF3C74FC}"/>
              </a:ext>
            </a:extLst>
          </p:cNvPr>
          <p:cNvPicPr>
            <a:picLocks noChangeAspect="1"/>
          </p:cNvPicPr>
          <p:nvPr/>
        </p:nvPicPr>
        <p:blipFill>
          <a:blip r:embed="rId2"/>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611738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CBD4-82BE-4FE2-971E-E5FE99C033D3}"/>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2EF7D4DA-103B-426E-8F4A-381810AAB178}"/>
              </a:ext>
            </a:extLst>
          </p:cNvPr>
          <p:cNvSpPr>
            <a:spLocks noGrp="1"/>
          </p:cNvSpPr>
          <p:nvPr>
            <p:ph idx="1"/>
          </p:nvPr>
        </p:nvSpPr>
        <p:spPr/>
        <p:txBody>
          <a:bodyPr>
            <a:normAutofit fontScale="92500" lnSpcReduction="10000"/>
          </a:bodyPr>
          <a:lstStyle/>
          <a:p>
            <a:r>
              <a:rPr lang="en-US" dirty="0"/>
              <a:t>- You drew a double yellow, This makes the game more complicated now because there is only two cards that you can get in order to win the round in the next turn. ( your opponent drew </a:t>
            </a:r>
            <a:r>
              <a:rPr lang="en-US" dirty="0" err="1"/>
              <a:t>Plummpy</a:t>
            </a:r>
            <a:r>
              <a:rPr lang="en-US" dirty="0"/>
              <a:t> the plum so they are way behind you).</a:t>
            </a:r>
          </a:p>
          <a:p>
            <a:r>
              <a:rPr lang="en-US" dirty="0"/>
              <a:t>- This far into the game 6 cards have been used, </a:t>
            </a:r>
            <a:r>
              <a:rPr lang="en-US" dirty="0" err="1"/>
              <a:t>Frostine</a:t>
            </a:r>
            <a:r>
              <a:rPr lang="en-US" dirty="0"/>
              <a:t>, Plumply Double Red, Double Yellow, Double Purple, and a Single Green.</a:t>
            </a:r>
          </a:p>
          <a:p>
            <a:r>
              <a:rPr lang="en-US" dirty="0"/>
              <a:t>- To win the game you must draw a double yellow or a double purple there is 6 total combined. So you have a 6/58 or 10.34% chance of drawing these cards. </a:t>
            </a:r>
          </a:p>
          <a:p>
            <a:r>
              <a:rPr lang="en-US" dirty="0"/>
              <a:t>- You drew a double purple and won the game! </a:t>
            </a:r>
          </a:p>
          <a:p>
            <a:r>
              <a:rPr lang="en-US" dirty="0"/>
              <a:t>- So mathematically how possible is this?</a:t>
            </a:r>
          </a:p>
        </p:txBody>
      </p:sp>
      <p:pic>
        <p:nvPicPr>
          <p:cNvPr id="4" name="Picture 3">
            <a:extLst>
              <a:ext uri="{FF2B5EF4-FFF2-40B4-BE49-F238E27FC236}">
                <a16:creationId xmlns:a16="http://schemas.microsoft.com/office/drawing/2014/main" id="{5B927332-A3F2-48D9-825E-84D6CBE08B64}"/>
              </a:ext>
            </a:extLst>
          </p:cNvPr>
          <p:cNvPicPr>
            <a:picLocks noChangeAspect="1"/>
          </p:cNvPicPr>
          <p:nvPr/>
        </p:nvPicPr>
        <p:blipFill>
          <a:blip r:embed="rId2"/>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2892756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568C-FE95-4707-8708-6951AD4ED6DB}"/>
              </a:ext>
            </a:extLst>
          </p:cNvPr>
          <p:cNvSpPr>
            <a:spLocks noGrp="1"/>
          </p:cNvSpPr>
          <p:nvPr>
            <p:ph type="title"/>
          </p:nvPr>
        </p:nvSpPr>
        <p:spPr/>
        <p:txBody>
          <a:bodyPr/>
          <a:lstStyle/>
          <a:p>
            <a:r>
              <a:rPr lang="en-US" dirty="0"/>
              <a:t>The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238200-8E05-401C-8085-D0A002F48B3A}"/>
                  </a:ext>
                </a:extLst>
              </p:cNvPr>
              <p:cNvSpPr>
                <a:spLocks noGrp="1"/>
              </p:cNvSpPr>
              <p:nvPr>
                <p:ph idx="1"/>
              </p:nvPr>
            </p:nvSpPr>
            <p:spPr/>
            <p:txBody>
              <a:bodyPr/>
              <a:lstStyle/>
              <a:p>
                <a:r>
                  <a:rPr lang="en-US" dirty="0"/>
                  <a:t>- There is only one order to win in four steps because you are advancing on the board every time.</a:t>
                </a:r>
              </a:p>
              <a:p>
                <a:r>
                  <a:rPr lang="en-US" dirty="0"/>
                  <a:t>- P(winning in four turns by drawing the correct cards)</a:t>
                </a:r>
              </a:p>
              <a:p>
                <a:r>
                  <a:rPr lang="en-US" dirty="0"/>
                  <a:t>-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64</m:t>
                            </m:r>
                          </m:den>
                        </m:f>
                      </m:e>
                    </m:d>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62</m:t>
                            </m:r>
                          </m:den>
                        </m:f>
                      </m:e>
                    </m:d>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60</m:t>
                            </m:r>
                          </m:den>
                        </m:f>
                      </m:e>
                    </m:d>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58</m:t>
                            </m:r>
                          </m:den>
                        </m:f>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.00016</m:t>
                    </m:r>
                    <m:r>
                      <a:rPr lang="en-US" i="1" smtClean="0">
                        <a:latin typeface="Cambria Math" panose="02040503050406030204" pitchFamily="18" charset="0"/>
                        <a:ea typeface="Cambria Math" panose="02040503050406030204" pitchFamily="18" charset="0"/>
                      </a:rPr>
                      <m:t>≈</m:t>
                    </m:r>
                  </m:oMath>
                </a14:m>
                <a:r>
                  <a:rPr lang="en-US" dirty="0"/>
                  <a:t>.016% </a:t>
                </a:r>
              </a:p>
              <a:p>
                <a:r>
                  <a:rPr lang="en-US" dirty="0"/>
                  <a:t>So on average this should happen amount 1 in 1000 times.</a:t>
                </a:r>
              </a:p>
            </p:txBody>
          </p:sp>
        </mc:Choice>
        <mc:Fallback xmlns="">
          <p:sp>
            <p:nvSpPr>
              <p:cNvPr id="3" name="Content Placeholder 2">
                <a:extLst>
                  <a:ext uri="{FF2B5EF4-FFF2-40B4-BE49-F238E27FC236}">
                    <a16:creationId xmlns:a16="http://schemas.microsoft.com/office/drawing/2014/main" id="{00238200-8E05-401C-8085-D0A002F48B3A}"/>
                  </a:ext>
                </a:extLst>
              </p:cNvPr>
              <p:cNvSpPr>
                <a:spLocks noGrp="1" noRot="1" noChangeAspect="1" noMove="1" noResize="1" noEditPoints="1" noAdjustHandles="1" noChangeArrowheads="1" noChangeShapeType="1" noTextEdit="1"/>
              </p:cNvSpPr>
              <p:nvPr>
                <p:ph idx="1"/>
              </p:nvPr>
            </p:nvSpPr>
            <p:spPr>
              <a:blipFill>
                <a:blip r:embed="rId2"/>
                <a:stretch>
                  <a:fillRect l="-545" t="-8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20A423C-1ED1-4A63-8EE0-6F6BC5B50D04}"/>
              </a:ext>
            </a:extLst>
          </p:cNvPr>
          <p:cNvPicPr>
            <a:picLocks noChangeAspect="1"/>
          </p:cNvPicPr>
          <p:nvPr/>
        </p:nvPicPr>
        <p:blipFill>
          <a:blip r:embed="rId3"/>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2292524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781D-53A8-4503-9779-AB7C50AD6CA3}"/>
              </a:ext>
            </a:extLst>
          </p:cNvPr>
          <p:cNvSpPr>
            <a:spLocks noGrp="1"/>
          </p:cNvSpPr>
          <p:nvPr>
            <p:ph type="title"/>
          </p:nvPr>
        </p:nvSpPr>
        <p:spPr/>
        <p:txBody>
          <a:bodyPr/>
          <a:lstStyle/>
          <a:p>
            <a:r>
              <a:rPr lang="en-US" dirty="0"/>
              <a:t>The Rainbow Trail…</a:t>
            </a:r>
          </a:p>
        </p:txBody>
      </p:sp>
      <p:sp>
        <p:nvSpPr>
          <p:cNvPr id="3" name="Content Placeholder 2">
            <a:extLst>
              <a:ext uri="{FF2B5EF4-FFF2-40B4-BE49-F238E27FC236}">
                <a16:creationId xmlns:a16="http://schemas.microsoft.com/office/drawing/2014/main" id="{25C61423-B029-4548-8633-74065DD1A5D8}"/>
              </a:ext>
            </a:extLst>
          </p:cNvPr>
          <p:cNvSpPr>
            <a:spLocks noGrp="1"/>
          </p:cNvSpPr>
          <p:nvPr>
            <p:ph idx="1"/>
          </p:nvPr>
        </p:nvSpPr>
        <p:spPr/>
        <p:txBody>
          <a:bodyPr/>
          <a:lstStyle/>
          <a:p>
            <a:r>
              <a:rPr lang="en-US" dirty="0"/>
              <a:t>- Landing on the rainbow pass is very slim chance because it will happen only in one of your first couple of turns. </a:t>
            </a:r>
          </a:p>
          <a:p>
            <a:r>
              <a:rPr lang="en-US" dirty="0"/>
              <a:t>- to land there you must get a single orange or land on any single red, purple, yellow, or blue before you land on the orange but it must be in that order.</a:t>
            </a:r>
          </a:p>
          <a:p>
            <a:r>
              <a:rPr lang="en-US" dirty="0"/>
              <a:t>- I played 25 games and the rainbow trail was used 4 times 3 by player 2 and 1 time by player 1. It was never used 2 times in the same game.</a:t>
            </a:r>
          </a:p>
          <a:p>
            <a:r>
              <a:rPr lang="en-US" dirty="0"/>
              <a:t>- According to the data that I took the rainbow trail was used 4/24 or 16/100 or 16% of the time.</a:t>
            </a:r>
          </a:p>
        </p:txBody>
      </p:sp>
      <p:pic>
        <p:nvPicPr>
          <p:cNvPr id="4" name="Picture 3">
            <a:extLst>
              <a:ext uri="{FF2B5EF4-FFF2-40B4-BE49-F238E27FC236}">
                <a16:creationId xmlns:a16="http://schemas.microsoft.com/office/drawing/2014/main" id="{EFB6A753-9AF8-479E-BFFF-B991D19891CB}"/>
              </a:ext>
            </a:extLst>
          </p:cNvPr>
          <p:cNvPicPr>
            <a:picLocks noChangeAspect="1"/>
          </p:cNvPicPr>
          <p:nvPr/>
        </p:nvPicPr>
        <p:blipFill>
          <a:blip r:embed="rId2"/>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2373776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FF8B-E59C-4545-AA92-9978F99E5CB8}"/>
              </a:ext>
            </a:extLst>
          </p:cNvPr>
          <p:cNvSpPr>
            <a:spLocks noGrp="1"/>
          </p:cNvSpPr>
          <p:nvPr>
            <p:ph type="title"/>
          </p:nvPr>
        </p:nvSpPr>
        <p:spPr/>
        <p:txBody>
          <a:bodyPr/>
          <a:lstStyle/>
          <a:p>
            <a:r>
              <a:rPr lang="en-US" dirty="0"/>
              <a:t>Gumdrop Pass…</a:t>
            </a:r>
          </a:p>
        </p:txBody>
      </p:sp>
      <p:sp>
        <p:nvSpPr>
          <p:cNvPr id="3" name="Content Placeholder 2">
            <a:extLst>
              <a:ext uri="{FF2B5EF4-FFF2-40B4-BE49-F238E27FC236}">
                <a16:creationId xmlns:a16="http://schemas.microsoft.com/office/drawing/2014/main" id="{5C1FEE4E-73D5-4668-9A54-9898F1CFFC64}"/>
              </a:ext>
            </a:extLst>
          </p:cNvPr>
          <p:cNvSpPr>
            <a:spLocks noGrp="1"/>
          </p:cNvSpPr>
          <p:nvPr>
            <p:ph idx="1"/>
          </p:nvPr>
        </p:nvSpPr>
        <p:spPr/>
        <p:txBody>
          <a:bodyPr/>
          <a:lstStyle/>
          <a:p>
            <a:r>
              <a:rPr lang="en-US" dirty="0"/>
              <a:t>- This shortcut is more available and you can land on it multiple times throughout the game. </a:t>
            </a:r>
          </a:p>
          <a:p>
            <a:r>
              <a:rPr lang="en-US" dirty="0"/>
              <a:t>- There is two characters before the pass that you can possibly move back to if you draw these cards late in the game.</a:t>
            </a:r>
          </a:p>
          <a:p>
            <a:r>
              <a:rPr lang="en-US" dirty="0"/>
              <a:t>-This pass was used 12 times in the game 6 times by each players and in 1 game both players used it 1 time.</a:t>
            </a:r>
          </a:p>
          <a:p>
            <a:r>
              <a:rPr lang="en-US" dirty="0"/>
              <a:t>-12/25 or 48/100 or 48%</a:t>
            </a:r>
          </a:p>
          <a:p>
            <a:endParaRPr lang="en-US" dirty="0"/>
          </a:p>
        </p:txBody>
      </p:sp>
      <p:pic>
        <p:nvPicPr>
          <p:cNvPr id="4" name="Picture 3">
            <a:extLst>
              <a:ext uri="{FF2B5EF4-FFF2-40B4-BE49-F238E27FC236}">
                <a16:creationId xmlns:a16="http://schemas.microsoft.com/office/drawing/2014/main" id="{82DEFFCF-1978-4229-BF5B-CDB8C4449AC7}"/>
              </a:ext>
            </a:extLst>
          </p:cNvPr>
          <p:cNvPicPr>
            <a:picLocks noChangeAspect="1"/>
          </p:cNvPicPr>
          <p:nvPr/>
        </p:nvPicPr>
        <p:blipFill>
          <a:blip r:embed="rId2"/>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2923966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7592253" y="385338"/>
            <a:ext cx="3645589" cy="1606713"/>
          </a:xfrm>
          <a:solidFill>
            <a:srgbClr val="FFE699">
              <a:alpha val="80000"/>
            </a:srgbClr>
          </a:solidFill>
        </p:spPr>
        <p:txBody>
          <a:bodyPr>
            <a:normAutofit fontScale="90000"/>
          </a:bodyPr>
          <a:lstStyle/>
          <a:p>
            <a:r>
              <a:rPr lang="en-US" sz="5400" dirty="0">
                <a:latin typeface="Amasis MT Pro Medium" panose="02040604050005020304" pitchFamily="18" charset="0"/>
              </a:rPr>
              <a:t>Zombie Apocalypse</a:t>
            </a:r>
          </a:p>
        </p:txBody>
      </p:sp>
      <p:pic>
        <p:nvPicPr>
          <p:cNvPr id="8" name="Picture 7">
            <a:extLst>
              <a:ext uri="{FF2B5EF4-FFF2-40B4-BE49-F238E27FC236}">
                <a16:creationId xmlns:a16="http://schemas.microsoft.com/office/drawing/2014/main" id="{6A9D5BE5-0999-426D-9DD2-41B2856D05A0}"/>
              </a:ext>
            </a:extLst>
          </p:cNvPr>
          <p:cNvPicPr>
            <a:picLocks noChangeAspect="1"/>
          </p:cNvPicPr>
          <p:nvPr/>
        </p:nvPicPr>
        <p:blipFill>
          <a:blip r:embed="rId2"/>
          <a:stretch>
            <a:fillRect/>
          </a:stretch>
        </p:blipFill>
        <p:spPr>
          <a:xfrm>
            <a:off x="5336672" y="891898"/>
            <a:ext cx="2255581" cy="2936835"/>
          </a:xfrm>
          <a:prstGeom prst="rect">
            <a:avLst/>
          </a:prstGeom>
        </p:spPr>
      </p:pic>
      <p:pic>
        <p:nvPicPr>
          <p:cNvPr id="13" name="Picture 12">
            <a:extLst>
              <a:ext uri="{FF2B5EF4-FFF2-40B4-BE49-F238E27FC236}">
                <a16:creationId xmlns:a16="http://schemas.microsoft.com/office/drawing/2014/main" id="{B760566F-FC38-408D-88E1-3F8709AFD5BB}"/>
              </a:ext>
            </a:extLst>
          </p:cNvPr>
          <p:cNvPicPr>
            <a:picLocks noChangeAspect="1"/>
          </p:cNvPicPr>
          <p:nvPr/>
        </p:nvPicPr>
        <p:blipFill>
          <a:blip r:embed="rId3"/>
          <a:stretch>
            <a:fillRect/>
          </a:stretch>
        </p:blipFill>
        <p:spPr>
          <a:xfrm>
            <a:off x="842591" y="1188694"/>
            <a:ext cx="4505739" cy="5552154"/>
          </a:xfrm>
          <a:prstGeom prst="rect">
            <a:avLst/>
          </a:prstGeom>
        </p:spPr>
      </p:pic>
      <p:pic>
        <p:nvPicPr>
          <p:cNvPr id="14" name="Picture 13">
            <a:extLst>
              <a:ext uri="{FF2B5EF4-FFF2-40B4-BE49-F238E27FC236}">
                <a16:creationId xmlns:a16="http://schemas.microsoft.com/office/drawing/2014/main" id="{E0034E73-5DE7-4654-B928-2A55BCAB2F6A}"/>
              </a:ext>
            </a:extLst>
          </p:cNvPr>
          <p:cNvPicPr>
            <a:picLocks noChangeAspect="1"/>
          </p:cNvPicPr>
          <p:nvPr/>
        </p:nvPicPr>
        <p:blipFill>
          <a:blip r:embed="rId4"/>
          <a:stretch>
            <a:fillRect/>
          </a:stretch>
        </p:blipFill>
        <p:spPr>
          <a:xfrm>
            <a:off x="7195015" y="3828733"/>
            <a:ext cx="4951551" cy="2936835"/>
          </a:xfrm>
          <a:prstGeom prst="rect">
            <a:avLst/>
          </a:prstGeom>
        </p:spPr>
      </p:pic>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5"/>
          <a:stretch>
            <a:fillRect/>
          </a:stretch>
        </p:blipFill>
        <p:spPr>
          <a:xfrm>
            <a:off x="144532" y="153730"/>
            <a:ext cx="1473148" cy="1419966"/>
          </a:xfrm>
          <a:prstGeom prst="rect">
            <a:avLst/>
          </a:prstGeom>
        </p:spPr>
      </p:pic>
    </p:spTree>
    <p:extLst>
      <p:ext uri="{BB962C8B-B14F-4D97-AF65-F5344CB8AC3E}">
        <p14:creationId xmlns:p14="http://schemas.microsoft.com/office/powerpoint/2010/main" val="2941690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8B34-8B7D-41A3-BC1A-2D61D61FE4D5}"/>
              </a:ext>
            </a:extLst>
          </p:cNvPr>
          <p:cNvSpPr>
            <a:spLocks noGrp="1"/>
          </p:cNvSpPr>
          <p:nvPr>
            <p:ph type="title"/>
          </p:nvPr>
        </p:nvSpPr>
        <p:spPr/>
        <p:txBody>
          <a:bodyPr/>
          <a:lstStyle/>
          <a:p>
            <a:r>
              <a:rPr lang="en-US" dirty="0"/>
              <a:t>Ratio vs.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900377-0415-49C3-8DCB-064DE78708EA}"/>
                  </a:ext>
                </a:extLst>
              </p:cNvPr>
              <p:cNvSpPr>
                <a:spLocks noGrp="1"/>
              </p:cNvSpPr>
              <p:nvPr>
                <p:ph idx="1"/>
              </p:nvPr>
            </p:nvSpPr>
            <p:spPr/>
            <p:txBody>
              <a:bodyPr>
                <a:normAutofit fontScale="92500" lnSpcReduction="20000"/>
              </a:bodyPr>
              <a:lstStyle/>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1.	State The Hypotheses</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Ho:	No Difference </a:t>
                </a:r>
                <a:r>
                  <a:rPr lang="en-US" sz="1800" dirty="0">
                    <a:solidFill>
                      <a:srgbClr val="FF0000"/>
                    </a:solidFill>
                    <a:effectLst/>
                    <a:latin typeface="Times New Roman" panose="02020603050405020304" pitchFamily="18" charset="0"/>
                    <a:ea typeface="Calibri" panose="020F0502020204030204" pitchFamily="34" charset="0"/>
                  </a:rPr>
                  <a:t>(The Gumdrop pass and the Rainbow trail are used about the same amount.)</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Ha:	Difference </a:t>
                </a:r>
                <a:r>
                  <a:rPr lang="en-US" sz="1800" dirty="0">
                    <a:solidFill>
                      <a:srgbClr val="FF0000"/>
                    </a:solidFill>
                    <a:effectLst/>
                    <a:latin typeface="Times New Roman" panose="02020603050405020304" pitchFamily="18" charset="0"/>
                    <a:ea typeface="Calibri" panose="020F0502020204030204" pitchFamily="34" charset="0"/>
                  </a:rPr>
                  <a:t>(The Gumdrop pass is used more than the Rainbow trail..)</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2.	Choose A Level Of Significance</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Confidence:	                      </a:t>
                </a:r>
                <a:r>
                  <a:rPr lang="en-US" sz="1800" dirty="0">
                    <a:solidFill>
                      <a:srgbClr val="FF0000"/>
                    </a:solidFill>
                    <a:effectLst/>
                    <a:latin typeface="Times New Roman" panose="02020603050405020304" pitchFamily="18" charset="0"/>
                    <a:ea typeface="Calibri" panose="020F0502020204030204" pitchFamily="34" charset="0"/>
                  </a:rPr>
                  <a:t>95%</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Error:		</a:t>
                </a:r>
                <a:r>
                  <a:rPr lang="en-US" sz="1800" dirty="0">
                    <a:solidFill>
                      <a:srgbClr val="FF0000"/>
                    </a:solidFill>
                    <a:effectLst/>
                    <a:latin typeface="Times New Roman" panose="02020603050405020304" pitchFamily="18" charset="0"/>
                    <a:ea typeface="Calibri" panose="020F0502020204030204" pitchFamily="34" charset="0"/>
                  </a:rPr>
                  <a:t>5%</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3.	Set Up The Decision Rule</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If </a:t>
                </a:r>
                <a:r>
                  <a:rPr lang="en-US" sz="1800" dirty="0">
                    <a:solidFill>
                      <a:srgbClr val="FF0000"/>
                    </a:solidFill>
                    <a:effectLst/>
                    <a:latin typeface="Times New Roman" panose="02020603050405020304" pitchFamily="18" charset="0"/>
                    <a:ea typeface="Calibri" panose="020F0502020204030204" pitchFamily="34" charset="0"/>
                  </a:rPr>
                  <a:t>-1.96 </a:t>
                </a:r>
                <a14:m>
                  <m:oMath xmlns:m="http://schemas.openxmlformats.org/officeDocument/2006/math">
                    <m:r>
                      <a:rPr lang="en-US" sz="1800" i="1">
                        <a:solidFill>
                          <a:srgbClr val="FF0000"/>
                        </a:solidFill>
                        <a:effectLst/>
                        <a:latin typeface="Cambria Math" panose="02040503050406030204" pitchFamily="18" charset="0"/>
                        <a:ea typeface="Calibri" panose="020F0502020204030204" pitchFamily="34" charset="0"/>
                      </a:rPr>
                      <m:t> </m:t>
                    </m:r>
                    <m:r>
                      <a:rPr lang="en-US" sz="1800" i="1">
                        <a:effectLst/>
                        <a:latin typeface="Cambria Math" panose="02040503050406030204" pitchFamily="18" charset="0"/>
                        <a:ea typeface="Calibri" panose="020F0502020204030204" pitchFamily="34" charset="0"/>
                      </a:rPr>
                      <m:t>≤</m:t>
                    </m:r>
                  </m:oMath>
                </a14:m>
                <a:r>
                  <a:rPr lang="en-US" sz="1800" dirty="0">
                    <a:effectLst/>
                    <a:latin typeface="Times New Roman" panose="02020603050405020304" pitchFamily="18" charset="0"/>
                    <a:ea typeface="Times New Roman" panose="02020603050405020304" pitchFamily="18" charset="0"/>
                  </a:rPr>
                  <a:t> </a:t>
                </a:r>
                <a:r>
                  <a:rPr lang="en-US" sz="1800" dirty="0">
                    <a:solidFill>
                      <a:srgbClr val="FF0000"/>
                    </a:solidFill>
                    <a:effectLst/>
                    <a:latin typeface="Times New Roman" panose="02020603050405020304" pitchFamily="18" charset="0"/>
                    <a:ea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rPr>
                      <m:t>≤</m:t>
                    </m:r>
                  </m:oMath>
                </a14:m>
                <a:r>
                  <a:rPr lang="en-US" sz="1800" dirty="0">
                    <a:effectLst/>
                    <a:latin typeface="Times New Roman" panose="02020603050405020304" pitchFamily="18" charset="0"/>
                    <a:ea typeface="Times New Roman" panose="02020603050405020304" pitchFamily="18" charset="0"/>
                  </a:rPr>
                  <a:t> </a:t>
                </a:r>
                <a:r>
                  <a:rPr lang="en-US" sz="1800" dirty="0">
                    <a:solidFill>
                      <a:srgbClr val="FF0000"/>
                    </a:solidFill>
                    <a:effectLst/>
                    <a:latin typeface="Times New Roman" panose="02020603050405020304" pitchFamily="18" charset="0"/>
                    <a:ea typeface="Times New Roman" panose="02020603050405020304" pitchFamily="18" charset="0"/>
                  </a:rPr>
                  <a:t>1.96</a:t>
                </a:r>
                <a:r>
                  <a:rPr lang="en-US" sz="1800" dirty="0">
                    <a:effectLst/>
                    <a:latin typeface="Times New Roman" panose="02020603050405020304" pitchFamily="18" charset="0"/>
                    <a:ea typeface="Times New Roman" panose="02020603050405020304" pitchFamily="18" charset="0"/>
                  </a:rPr>
                  <a:t>, we choose H0; otherwise we choose Ha.</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4.	Calculate The Test Statistic</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r>
                  <a:rPr lang="en-US" sz="1800" dirty="0">
                    <a:solidFill>
                      <a:srgbClr val="FF0000"/>
                    </a:solidFill>
                    <a:effectLst/>
                    <a:latin typeface="Times New Roman" panose="02020603050405020304" pitchFamily="18" charset="0"/>
                    <a:ea typeface="Times New Roman" panose="02020603050405020304" pitchFamily="18" charset="0"/>
                  </a:rPr>
                  <a:t>z = </a:t>
                </a:r>
                <a:r>
                  <a:rPr lang="en-US" sz="1800" dirty="0">
                    <a:solidFill>
                      <a:srgbClr val="FF0000"/>
                    </a:solidFill>
                    <a:latin typeface="Times New Roman" panose="02020603050405020304" pitchFamily="18" charset="0"/>
                    <a:ea typeface="Times New Roman" panose="02020603050405020304" pitchFamily="18" charset="0"/>
                  </a:rPr>
                  <a:t>2.43</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solidFill>
                      <a:srgbClr val="FF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5.	State The Result</a:t>
                </a:r>
              </a:p>
              <a:p>
                <a:pPr marL="0" marR="0">
                  <a:spcBef>
                    <a:spcPts val="0"/>
                  </a:spcBef>
                  <a:spcAft>
                    <a:spcPts val="0"/>
                  </a:spcAft>
                </a:pPr>
                <a:r>
                  <a:rPr lang="en-US" sz="1800" dirty="0">
                    <a:solidFill>
                      <a:srgbClr val="FF0000"/>
                    </a:solidFill>
                    <a:effectLst/>
                    <a:latin typeface="Times New Roman" panose="02020603050405020304" pitchFamily="18" charset="0"/>
                    <a:ea typeface="Calibri" panose="020F0502020204030204" pitchFamily="34" charset="0"/>
                  </a:rPr>
                  <a:t>                       (The Gumdrop pass is used more than the Rainbow trail..)</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 </a:t>
                </a:r>
              </a:p>
              <a:p>
                <a:pPr marL="0" marR="0">
                  <a:spcBef>
                    <a:spcPts val="0"/>
                  </a:spcBef>
                  <a:spcAft>
                    <a:spcPts val="0"/>
                  </a:spcAft>
                </a:pPr>
                <a:endParaRPr lang="en-US" sz="1800" dirty="0">
                  <a:effectLst/>
                  <a:latin typeface="Times New Roman" panose="02020603050405020304" pitchFamily="18" charset="0"/>
                  <a:ea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F4900377-0415-49C3-8DCB-064DE78708EA}"/>
                  </a:ext>
                </a:extLst>
              </p:cNvPr>
              <p:cNvSpPr>
                <a:spLocks noGrp="1" noRot="1" noChangeAspect="1" noMove="1" noResize="1" noEditPoints="1" noAdjustHandles="1" noChangeArrowheads="1" noChangeShapeType="1" noTextEdit="1"/>
              </p:cNvSpPr>
              <p:nvPr>
                <p:ph idx="1"/>
              </p:nvPr>
            </p:nvSpPr>
            <p:spPr>
              <a:blipFill>
                <a:blip r:embed="rId2"/>
                <a:stretch>
                  <a:fillRect l="-290" t="-19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B22578-EB96-474F-8E0F-A84FEA09420A}"/>
              </a:ext>
            </a:extLst>
          </p:cNvPr>
          <p:cNvPicPr>
            <a:picLocks noChangeAspect="1"/>
          </p:cNvPicPr>
          <p:nvPr/>
        </p:nvPicPr>
        <p:blipFill>
          <a:blip r:embed="rId3"/>
          <a:stretch>
            <a:fillRect/>
          </a:stretch>
        </p:blipFill>
        <p:spPr>
          <a:xfrm>
            <a:off x="10492381" y="261534"/>
            <a:ext cx="1473148" cy="1419966"/>
          </a:xfrm>
          <a:prstGeom prst="rect">
            <a:avLst/>
          </a:prstGeom>
        </p:spPr>
      </p:pic>
    </p:spTree>
    <p:extLst>
      <p:ext uri="{BB962C8B-B14F-4D97-AF65-F5344CB8AC3E}">
        <p14:creationId xmlns:p14="http://schemas.microsoft.com/office/powerpoint/2010/main" val="315143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34D3830-EEBC-41CF-AC67-6ED67EEE3775}"/>
              </a:ext>
            </a:extLst>
          </p:cNvPr>
          <p:cNvSpPr>
            <a:spLocks noGrp="1"/>
          </p:cNvSpPr>
          <p:nvPr>
            <p:ph type="subTitle" idx="1"/>
          </p:nvPr>
        </p:nvSpPr>
        <p:spPr>
          <a:xfrm>
            <a:off x="1524000" y="4748258"/>
            <a:ext cx="9144000" cy="1655762"/>
          </a:xfrm>
        </p:spPr>
        <p:txBody>
          <a:bodyPr>
            <a:normAutofit lnSpcReduction="10000"/>
          </a:bodyPr>
          <a:lstStyle/>
          <a:p>
            <a:r>
              <a:rPr lang="en-US" dirty="0"/>
              <a:t>An example of the carbon dating process and their findings. Plant remains were found inside ocean sediments. This marks the moment of sudden change, or in other words, a Mega Thrust earthquake. Being able to find their dates gave the scientists their answer on when the MTE had happened.</a:t>
            </a:r>
          </a:p>
        </p:txBody>
      </p:sp>
      <p:pic>
        <p:nvPicPr>
          <p:cNvPr id="5" name="Picture 4" descr="A sign on the side of a building&#10;&#10;Description automatically generated">
            <a:extLst>
              <a:ext uri="{FF2B5EF4-FFF2-40B4-BE49-F238E27FC236}">
                <a16:creationId xmlns:a16="http://schemas.microsoft.com/office/drawing/2014/main" id="{54CCB29E-D092-4B66-A46D-CB5A8E540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548" y="991861"/>
            <a:ext cx="6658904" cy="3305636"/>
          </a:xfrm>
          <a:prstGeom prst="rect">
            <a:avLst/>
          </a:prstGeom>
        </p:spPr>
      </p:pic>
      <p:pic>
        <p:nvPicPr>
          <p:cNvPr id="4" name="Picture 3">
            <a:extLst>
              <a:ext uri="{FF2B5EF4-FFF2-40B4-BE49-F238E27FC236}">
                <a16:creationId xmlns:a16="http://schemas.microsoft.com/office/drawing/2014/main" id="{86B728B1-F425-4E25-8413-F160D4A7481C}"/>
              </a:ext>
            </a:extLst>
          </p:cNvPr>
          <p:cNvPicPr>
            <a:picLocks noChangeAspect="1"/>
          </p:cNvPicPr>
          <p:nvPr/>
        </p:nvPicPr>
        <p:blipFill>
          <a:blip r:embed="rId3"/>
          <a:stretch>
            <a:fillRect/>
          </a:stretch>
        </p:blipFill>
        <p:spPr>
          <a:xfrm>
            <a:off x="144532" y="153730"/>
            <a:ext cx="1473148" cy="1419966"/>
          </a:xfrm>
          <a:prstGeom prst="rect">
            <a:avLst/>
          </a:prstGeom>
        </p:spPr>
      </p:pic>
    </p:spTree>
    <p:extLst>
      <p:ext uri="{BB962C8B-B14F-4D97-AF65-F5344CB8AC3E}">
        <p14:creationId xmlns:p14="http://schemas.microsoft.com/office/powerpoint/2010/main" val="193505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34D3830-EEBC-41CF-AC67-6ED67EEE3775}"/>
              </a:ext>
            </a:extLst>
          </p:cNvPr>
          <p:cNvSpPr>
            <a:spLocks noGrp="1"/>
          </p:cNvSpPr>
          <p:nvPr>
            <p:ph type="subTitle" idx="1"/>
          </p:nvPr>
        </p:nvSpPr>
        <p:spPr>
          <a:xfrm>
            <a:off x="1842051" y="373487"/>
            <a:ext cx="9993633" cy="6220496"/>
          </a:xfrm>
        </p:spPr>
        <p:txBody>
          <a:bodyPr>
            <a:normAutofit lnSpcReduction="10000"/>
          </a:bodyPr>
          <a:lstStyle/>
          <a:p>
            <a:pPr algn="l"/>
            <a:r>
              <a:rPr lang="en-US" sz="2800" dirty="0"/>
              <a:t>The first soil had around 92%  of C-14 in its cells. From this, George </a:t>
            </a:r>
            <a:r>
              <a:rPr lang="en-US" sz="2800" dirty="0" err="1"/>
              <a:t>Plafker</a:t>
            </a:r>
            <a:r>
              <a:rPr lang="en-US" sz="2800" dirty="0"/>
              <a:t> was able to calculate the last occurrence of an MTE.</a:t>
            </a:r>
          </a:p>
          <a:p>
            <a:pPr algn="l"/>
            <a:endParaRPr lang="en-US" sz="2800" dirty="0"/>
          </a:p>
          <a:p>
            <a:pPr algn="l"/>
            <a:r>
              <a:rPr lang="en-US" sz="2800" dirty="0"/>
              <a:t>92% - C-14</a:t>
            </a:r>
          </a:p>
          <a:p>
            <a:pPr algn="l"/>
            <a:r>
              <a:rPr lang="en-US" sz="2800" dirty="0"/>
              <a:t>92 = 100e^-0.000121t</a:t>
            </a:r>
          </a:p>
          <a:p>
            <a:pPr algn="l"/>
            <a:r>
              <a:rPr lang="en-US" sz="2800" dirty="0"/>
              <a:t>.92 = e^-0.000121t</a:t>
            </a:r>
          </a:p>
          <a:p>
            <a:pPr algn="l"/>
            <a:r>
              <a:rPr lang="en-US" sz="2800" dirty="0"/>
              <a:t>In(.92) = -0.000121t</a:t>
            </a:r>
          </a:p>
          <a:p>
            <a:pPr algn="l"/>
            <a:r>
              <a:rPr lang="en-US" sz="2800" dirty="0"/>
              <a:t>    </a:t>
            </a:r>
            <a:r>
              <a:rPr lang="en-US" sz="2800" u="sng" dirty="0"/>
              <a:t>In(.92)</a:t>
            </a:r>
          </a:p>
          <a:p>
            <a:pPr algn="l"/>
            <a:r>
              <a:rPr lang="en-US" sz="2800" dirty="0"/>
              <a:t>-0.000121</a:t>
            </a:r>
          </a:p>
          <a:p>
            <a:pPr algn="l"/>
            <a:r>
              <a:rPr lang="en-US" sz="2800" dirty="0"/>
              <a:t>t = 689.1</a:t>
            </a:r>
          </a:p>
          <a:p>
            <a:pPr algn="l"/>
            <a:endParaRPr lang="en-US" sz="2800" dirty="0"/>
          </a:p>
          <a:p>
            <a:pPr algn="l"/>
            <a:r>
              <a:rPr lang="en-US" sz="2800" dirty="0"/>
              <a:t>The last MTE to occur happened around 689 years ago, around 1275 AD.</a:t>
            </a:r>
          </a:p>
        </p:txBody>
      </p:sp>
      <p:pic>
        <p:nvPicPr>
          <p:cNvPr id="4" name="Picture 3">
            <a:extLst>
              <a:ext uri="{FF2B5EF4-FFF2-40B4-BE49-F238E27FC236}">
                <a16:creationId xmlns:a16="http://schemas.microsoft.com/office/drawing/2014/main" id="{D8461010-1819-41C4-8C11-07E878976066}"/>
              </a:ext>
            </a:extLst>
          </p:cNvPr>
          <p:cNvPicPr>
            <a:picLocks noChangeAspect="1"/>
          </p:cNvPicPr>
          <p:nvPr/>
        </p:nvPicPr>
        <p:blipFill>
          <a:blip r:embed="rId2"/>
          <a:stretch>
            <a:fillRect/>
          </a:stretch>
        </p:blipFill>
        <p:spPr>
          <a:xfrm>
            <a:off x="144532" y="153730"/>
            <a:ext cx="1473148" cy="1419966"/>
          </a:xfrm>
          <a:prstGeom prst="rect">
            <a:avLst/>
          </a:prstGeom>
        </p:spPr>
      </p:pic>
    </p:spTree>
    <p:extLst>
      <p:ext uri="{BB962C8B-B14F-4D97-AF65-F5344CB8AC3E}">
        <p14:creationId xmlns:p14="http://schemas.microsoft.com/office/powerpoint/2010/main" val="257494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34D3830-EEBC-41CF-AC67-6ED67EEE3775}"/>
              </a:ext>
            </a:extLst>
          </p:cNvPr>
          <p:cNvSpPr>
            <a:spLocks noGrp="1"/>
          </p:cNvSpPr>
          <p:nvPr>
            <p:ph type="subTitle" idx="1"/>
          </p:nvPr>
        </p:nvSpPr>
        <p:spPr>
          <a:xfrm>
            <a:off x="1881809" y="373487"/>
            <a:ext cx="9953876" cy="6220496"/>
          </a:xfrm>
        </p:spPr>
        <p:txBody>
          <a:bodyPr>
            <a:normAutofit/>
          </a:bodyPr>
          <a:lstStyle/>
          <a:p>
            <a:pPr algn="l"/>
            <a:r>
              <a:rPr lang="en-US" sz="2800" dirty="0"/>
              <a:t>The second soil had about 86% C-14 in its cells. The same as before, George </a:t>
            </a:r>
            <a:r>
              <a:rPr lang="en-US" sz="2800" dirty="0" err="1"/>
              <a:t>Plafker</a:t>
            </a:r>
            <a:r>
              <a:rPr lang="en-US" sz="2800" dirty="0"/>
              <a:t> was able to use this to calculate the second last MTE to occur. </a:t>
            </a:r>
          </a:p>
          <a:p>
            <a:pPr algn="l"/>
            <a:endParaRPr lang="en-US" sz="2800" dirty="0"/>
          </a:p>
          <a:p>
            <a:pPr algn="l"/>
            <a:r>
              <a:rPr lang="de-DE" sz="2800" dirty="0"/>
              <a:t>86% - C-14</a:t>
            </a:r>
          </a:p>
          <a:p>
            <a:pPr algn="l"/>
            <a:r>
              <a:rPr lang="de-DE" sz="2800" dirty="0"/>
              <a:t>86 = 100e^-0.000121t</a:t>
            </a:r>
          </a:p>
          <a:p>
            <a:pPr algn="l"/>
            <a:r>
              <a:rPr lang="de-DE" sz="2800" dirty="0"/>
              <a:t>.86 = e^-0.000121t</a:t>
            </a:r>
          </a:p>
          <a:p>
            <a:pPr algn="l"/>
            <a:r>
              <a:rPr lang="de-DE" sz="2800" dirty="0"/>
              <a:t>In(.86) = -0.000121t</a:t>
            </a:r>
          </a:p>
          <a:p>
            <a:pPr algn="l"/>
            <a:r>
              <a:rPr lang="de-DE" sz="2800" dirty="0"/>
              <a:t>    </a:t>
            </a:r>
            <a:r>
              <a:rPr lang="de-DE" sz="2800" u="sng" dirty="0"/>
              <a:t>In(.86)</a:t>
            </a:r>
          </a:p>
          <a:p>
            <a:pPr algn="l"/>
            <a:r>
              <a:rPr lang="de-DE" sz="2800" dirty="0"/>
              <a:t>-0.000121</a:t>
            </a:r>
          </a:p>
          <a:p>
            <a:pPr algn="l"/>
            <a:r>
              <a:rPr lang="de-DE" sz="2800" dirty="0"/>
              <a:t>t = 1246.5</a:t>
            </a:r>
          </a:p>
          <a:p>
            <a:pPr algn="l"/>
            <a:r>
              <a:rPr lang="de-DE" sz="2800" dirty="0"/>
              <a:t>The second last MTE happened over 1246 years in the past.</a:t>
            </a:r>
          </a:p>
          <a:p>
            <a:pPr algn="l"/>
            <a:endParaRPr lang="en-US" sz="2800" dirty="0"/>
          </a:p>
        </p:txBody>
      </p:sp>
      <p:pic>
        <p:nvPicPr>
          <p:cNvPr id="4" name="Picture 3">
            <a:extLst>
              <a:ext uri="{FF2B5EF4-FFF2-40B4-BE49-F238E27FC236}">
                <a16:creationId xmlns:a16="http://schemas.microsoft.com/office/drawing/2014/main" id="{1B019BC1-61C9-46B9-911B-51CB4E01EEC1}"/>
              </a:ext>
            </a:extLst>
          </p:cNvPr>
          <p:cNvPicPr>
            <a:picLocks noChangeAspect="1"/>
          </p:cNvPicPr>
          <p:nvPr/>
        </p:nvPicPr>
        <p:blipFill>
          <a:blip r:embed="rId2"/>
          <a:stretch>
            <a:fillRect/>
          </a:stretch>
        </p:blipFill>
        <p:spPr>
          <a:xfrm>
            <a:off x="144532" y="153730"/>
            <a:ext cx="1473148" cy="1419966"/>
          </a:xfrm>
          <a:prstGeom prst="rect">
            <a:avLst/>
          </a:prstGeom>
        </p:spPr>
      </p:pic>
    </p:spTree>
    <p:extLst>
      <p:ext uri="{BB962C8B-B14F-4D97-AF65-F5344CB8AC3E}">
        <p14:creationId xmlns:p14="http://schemas.microsoft.com/office/powerpoint/2010/main" val="565320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767E61D-5617-4A29-9247-FBF44DFEDBEE}"/>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COURSE Project: Exponential Growth &amp; decay in iron man 2</a:t>
            </a:r>
          </a:p>
        </p:txBody>
      </p:sp>
      <p:sp>
        <p:nvSpPr>
          <p:cNvPr id="3" name="Subtitle 2">
            <a:extLst>
              <a:ext uri="{FF2B5EF4-FFF2-40B4-BE49-F238E27FC236}">
                <a16:creationId xmlns:a16="http://schemas.microsoft.com/office/drawing/2014/main" id="{ADCE38AF-9973-4694-A93B-8EE02CD10971}"/>
              </a:ext>
            </a:extLst>
          </p:cNvPr>
          <p:cNvSpPr>
            <a:spLocks noGrp="1"/>
          </p:cNvSpPr>
          <p:nvPr>
            <p:ph type="subTitle" idx="1"/>
          </p:nvPr>
        </p:nvSpPr>
        <p:spPr>
          <a:xfrm>
            <a:off x="8109234" y="5177318"/>
            <a:ext cx="3511233" cy="1147054"/>
          </a:xfrm>
        </p:spPr>
        <p:txBody>
          <a:bodyPr anchor="t">
            <a:normAutofit/>
          </a:bodyPr>
          <a:lstStyle/>
          <a:p>
            <a:r>
              <a:rPr lang="en-US" sz="2400" dirty="0"/>
              <a:t>Allison Sunderhaus </a:t>
            </a:r>
          </a:p>
          <a:p>
            <a:r>
              <a:rPr lang="en-US" sz="2400" dirty="0"/>
              <a:t>Mat 150</a:t>
            </a:r>
          </a:p>
        </p:txBody>
      </p:sp>
      <p:pic>
        <p:nvPicPr>
          <p:cNvPr id="4" name="Picture 3">
            <a:extLst>
              <a:ext uri="{FF2B5EF4-FFF2-40B4-BE49-F238E27FC236}">
                <a16:creationId xmlns:a16="http://schemas.microsoft.com/office/drawing/2014/main" id="{9F915845-79D3-479D-819D-370F360EDAE2}"/>
              </a:ext>
            </a:extLst>
          </p:cNvPr>
          <p:cNvPicPr>
            <a:picLocks noChangeAspect="1"/>
          </p:cNvPicPr>
          <p:nvPr/>
        </p:nvPicPr>
        <p:blipFill rotWithShape="1">
          <a:blip r:embed="rId2"/>
          <a:srcRect l="5849" r="20785" b="-1"/>
          <a:stretch/>
        </p:blipFill>
        <p:spPr>
          <a:xfrm>
            <a:off x="20" y="10"/>
            <a:ext cx="7537685" cy="6857990"/>
          </a:xfrm>
          <a:prstGeom prst="rect">
            <a:avLst/>
          </a:prstGeom>
        </p:spPr>
      </p:pic>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3567609"/>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61000">
              <a:schemeClr val="accent4"/>
            </a:gs>
            <a:gs pos="92000">
              <a:schemeClr val="accent6">
                <a:lumMod val="40000"/>
                <a:lumOff val="60000"/>
              </a:schemeClr>
            </a:gs>
            <a:gs pos="100000">
              <a:schemeClr val="accent6">
                <a:lumMod val="20000"/>
                <a:lumOff val="80000"/>
              </a:schemeClr>
            </a:gs>
            <a:gs pos="11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A01E-2316-4DD5-A16A-5B44209F4617}"/>
              </a:ext>
            </a:extLst>
          </p:cNvPr>
          <p:cNvSpPr>
            <a:spLocks noGrp="1"/>
          </p:cNvSpPr>
          <p:nvPr>
            <p:ph type="title"/>
          </p:nvPr>
        </p:nvSpPr>
        <p:spPr>
          <a:xfrm>
            <a:off x="833604" y="791236"/>
            <a:ext cx="11029616" cy="988332"/>
          </a:xfrm>
        </p:spPr>
        <p:txBody>
          <a:bodyPr>
            <a:normAutofit/>
          </a:bodyPr>
          <a:lstStyle/>
          <a:p>
            <a:r>
              <a:rPr lang="en-US" sz="4400" dirty="0">
                <a:solidFill>
                  <a:schemeClr val="bg1"/>
                </a:solidFill>
              </a:rPr>
              <a:t>Background </a:t>
            </a:r>
          </a:p>
        </p:txBody>
      </p:sp>
      <p:sp>
        <p:nvSpPr>
          <p:cNvPr id="3" name="Content Placeholder 2">
            <a:extLst>
              <a:ext uri="{FF2B5EF4-FFF2-40B4-BE49-F238E27FC236}">
                <a16:creationId xmlns:a16="http://schemas.microsoft.com/office/drawing/2014/main" id="{8101D483-03AA-4872-BE74-51009EBF199D}"/>
              </a:ext>
            </a:extLst>
          </p:cNvPr>
          <p:cNvSpPr>
            <a:spLocks noGrp="1"/>
          </p:cNvSpPr>
          <p:nvPr>
            <p:ph sz="half" idx="1"/>
          </p:nvPr>
        </p:nvSpPr>
        <p:spPr>
          <a:xfrm>
            <a:off x="581193" y="1575486"/>
            <a:ext cx="5834846" cy="2667553"/>
          </a:xfrm>
        </p:spPr>
        <p:txBody>
          <a:bodyPr/>
          <a:lstStyle/>
          <a:p>
            <a:r>
              <a:rPr lang="en-US" sz="2400" dirty="0">
                <a:solidFill>
                  <a:schemeClr val="tx1"/>
                </a:solidFill>
              </a:rPr>
              <a:t>At the beginning of Iron Man 2, Tony Stark’s health is deteriorating because of the continued use of palladium cores to power his arc reactor. </a:t>
            </a:r>
          </a:p>
          <a:p>
            <a:endParaRPr lang="en-US" dirty="0">
              <a:solidFill>
                <a:schemeClr val="tx1"/>
              </a:solidFill>
            </a:endParaRPr>
          </a:p>
        </p:txBody>
      </p:sp>
      <p:sp>
        <p:nvSpPr>
          <p:cNvPr id="4" name="Content Placeholder 3">
            <a:extLst>
              <a:ext uri="{FF2B5EF4-FFF2-40B4-BE49-F238E27FC236}">
                <a16:creationId xmlns:a16="http://schemas.microsoft.com/office/drawing/2014/main" id="{29C91602-C0D4-4738-9989-C41143635781}"/>
              </a:ext>
            </a:extLst>
          </p:cNvPr>
          <p:cNvSpPr>
            <a:spLocks noGrp="1"/>
          </p:cNvSpPr>
          <p:nvPr>
            <p:ph sz="half" idx="2"/>
          </p:nvPr>
        </p:nvSpPr>
        <p:spPr>
          <a:xfrm>
            <a:off x="6096000" y="3733246"/>
            <a:ext cx="5194769" cy="3633047"/>
          </a:xfrm>
        </p:spPr>
        <p:txBody>
          <a:bodyPr/>
          <a:lstStyle/>
          <a:p>
            <a:r>
              <a:rPr lang="en-US" sz="2400" dirty="0">
                <a:solidFill>
                  <a:schemeClr val="tx1"/>
                </a:solidFill>
              </a:rPr>
              <a:t>Multiple times throughout the movie we see Tony measure his blood toxicity levels, which continue to increase exponentially as he swaps out depleted palladium cores. </a:t>
            </a:r>
          </a:p>
          <a:p>
            <a:endParaRPr lang="en-US" dirty="0"/>
          </a:p>
        </p:txBody>
      </p:sp>
      <p:pic>
        <p:nvPicPr>
          <p:cNvPr id="1026" name="Picture 2" descr="I'm going to have to ask you to exit the donut” — Iron Man 2 | Tor.com">
            <a:extLst>
              <a:ext uri="{FF2B5EF4-FFF2-40B4-BE49-F238E27FC236}">
                <a16:creationId xmlns:a16="http://schemas.microsoft.com/office/drawing/2014/main" id="{98D2C9B6-D02A-442E-8095-6E22807F8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039" y="1455386"/>
            <a:ext cx="4942357" cy="2540464"/>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pic>
        <p:nvPicPr>
          <p:cNvPr id="1028" name="Picture 4" descr="Arc Reactors – History Of The MCU">
            <a:extLst>
              <a:ext uri="{FF2B5EF4-FFF2-40B4-BE49-F238E27FC236}">
                <a16:creationId xmlns:a16="http://schemas.microsoft.com/office/drawing/2014/main" id="{7458985D-9F88-495C-AAA2-A023D77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231" y="3886101"/>
            <a:ext cx="4500763" cy="2533184"/>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00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60000">
              <a:schemeClr val="accent4"/>
            </a:gs>
            <a:gs pos="89000">
              <a:schemeClr val="accent6">
                <a:lumMod val="40000"/>
                <a:lumOff val="60000"/>
              </a:schemeClr>
            </a:gs>
            <a:gs pos="100000">
              <a:schemeClr val="accent6">
                <a:lumMod val="20000"/>
                <a:lumOff val="80000"/>
              </a:schemeClr>
            </a:gs>
            <a:gs pos="2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F823-BDC0-4CFC-84F7-7FDC1D059E4D}"/>
              </a:ext>
            </a:extLst>
          </p:cNvPr>
          <p:cNvSpPr>
            <a:spLocks noGrp="1"/>
          </p:cNvSpPr>
          <p:nvPr>
            <p:ph type="title"/>
          </p:nvPr>
        </p:nvSpPr>
        <p:spPr/>
        <p:txBody>
          <a:bodyPr>
            <a:normAutofit/>
          </a:bodyPr>
          <a:lstStyle/>
          <a:p>
            <a:r>
              <a:rPr lang="en-US" sz="4400" dirty="0">
                <a:solidFill>
                  <a:schemeClr val="bg1"/>
                </a:solidFill>
              </a:rPr>
              <a:t>Objective/Questions</a:t>
            </a:r>
          </a:p>
        </p:txBody>
      </p:sp>
      <p:sp>
        <p:nvSpPr>
          <p:cNvPr id="3" name="Text Placeholder 2">
            <a:extLst>
              <a:ext uri="{FF2B5EF4-FFF2-40B4-BE49-F238E27FC236}">
                <a16:creationId xmlns:a16="http://schemas.microsoft.com/office/drawing/2014/main" id="{0D7160E5-7BFA-4AD0-99D7-734DB0E33788}"/>
              </a:ext>
            </a:extLst>
          </p:cNvPr>
          <p:cNvSpPr>
            <a:spLocks noGrp="1"/>
          </p:cNvSpPr>
          <p:nvPr>
            <p:ph type="body" idx="1"/>
          </p:nvPr>
        </p:nvSpPr>
        <p:spPr>
          <a:xfrm>
            <a:off x="693735" y="2354714"/>
            <a:ext cx="11235671" cy="1074286"/>
          </a:xfrm>
        </p:spPr>
        <p:txBody>
          <a:bodyPr/>
          <a:lstStyle/>
          <a:p>
            <a:r>
              <a:rPr lang="en-US" sz="2800" dirty="0">
                <a:solidFill>
                  <a:schemeClr val="tx1"/>
                </a:solidFill>
              </a:rPr>
              <a:t>What does the equation for Tony Stark’s exponentially increasing blood toxicity levels look like and does it match up with the movie’s time line? </a:t>
            </a:r>
          </a:p>
        </p:txBody>
      </p:sp>
      <p:sp>
        <p:nvSpPr>
          <p:cNvPr id="4" name="Content Placeholder 3">
            <a:extLst>
              <a:ext uri="{FF2B5EF4-FFF2-40B4-BE49-F238E27FC236}">
                <a16:creationId xmlns:a16="http://schemas.microsoft.com/office/drawing/2014/main" id="{E0FDC355-A892-4AAD-9987-397F080A1924}"/>
              </a:ext>
            </a:extLst>
          </p:cNvPr>
          <p:cNvSpPr>
            <a:spLocks noGrp="1"/>
          </p:cNvSpPr>
          <p:nvPr>
            <p:ph sz="half" idx="2"/>
          </p:nvPr>
        </p:nvSpPr>
        <p:spPr>
          <a:xfrm>
            <a:off x="693735" y="4502692"/>
            <a:ext cx="10521736" cy="2934999"/>
          </a:xfrm>
        </p:spPr>
        <p:txBody>
          <a:bodyPr/>
          <a:lstStyle/>
          <a:p>
            <a:pPr marL="0" indent="0">
              <a:buNone/>
            </a:pPr>
            <a:r>
              <a:rPr lang="en-US" sz="2800" dirty="0">
                <a:solidFill>
                  <a:schemeClr val="tx1"/>
                </a:solidFill>
              </a:rPr>
              <a:t>If the palladium levels dilute out of his system every time Tony replaces a core, how is his blood toxicity increasing?</a:t>
            </a:r>
          </a:p>
          <a:p>
            <a:endParaRPr lang="en-US" sz="2000" dirty="0">
              <a:solidFill>
                <a:schemeClr val="tx1"/>
              </a:solidFill>
            </a:endParaRPr>
          </a:p>
          <a:p>
            <a:endParaRPr lang="en-US" sz="2000" dirty="0">
              <a:solidFill>
                <a:schemeClr val="tx1"/>
              </a:solidFill>
            </a:endParaRPr>
          </a:p>
          <a:p>
            <a:endParaRPr lang="en-US" dirty="0"/>
          </a:p>
        </p:txBody>
      </p:sp>
      <p:sp>
        <p:nvSpPr>
          <p:cNvPr id="5" name="Text Placeholder 4">
            <a:extLst>
              <a:ext uri="{FF2B5EF4-FFF2-40B4-BE49-F238E27FC236}">
                <a16:creationId xmlns:a16="http://schemas.microsoft.com/office/drawing/2014/main" id="{160AFB15-8E6F-4E1D-8A0E-6F77278FF5B5}"/>
              </a:ext>
            </a:extLst>
          </p:cNvPr>
          <p:cNvSpPr>
            <a:spLocks noGrp="1"/>
          </p:cNvSpPr>
          <p:nvPr>
            <p:ph type="body" sz="quarter" idx="3"/>
          </p:nvPr>
        </p:nvSpPr>
        <p:spPr>
          <a:xfrm>
            <a:off x="901230" y="3008668"/>
            <a:ext cx="5194770" cy="553373"/>
          </a:xfrm>
        </p:spPr>
        <p:txBody>
          <a:bodyPr/>
          <a:lstStyle/>
          <a:p>
            <a:r>
              <a:rPr lang="en-US" sz="3200" dirty="0">
                <a:solidFill>
                  <a:schemeClr val="tx1"/>
                </a:solidFill>
              </a:rPr>
              <a:t> </a:t>
            </a:r>
          </a:p>
        </p:txBody>
      </p:sp>
      <p:sp>
        <p:nvSpPr>
          <p:cNvPr id="6" name="Content Placeholder 5">
            <a:extLst>
              <a:ext uri="{FF2B5EF4-FFF2-40B4-BE49-F238E27FC236}">
                <a16:creationId xmlns:a16="http://schemas.microsoft.com/office/drawing/2014/main" id="{6A42C35D-0164-4880-8C34-857D759E7C8C}"/>
              </a:ext>
            </a:extLst>
          </p:cNvPr>
          <p:cNvSpPr>
            <a:spLocks noGrp="1"/>
          </p:cNvSpPr>
          <p:nvPr>
            <p:ph sz="quarter" idx="4"/>
          </p:nvPr>
        </p:nvSpPr>
        <p:spPr>
          <a:xfrm>
            <a:off x="9425353" y="764004"/>
            <a:ext cx="1335399" cy="635991"/>
          </a:xfrm>
        </p:spPr>
        <p:txBody>
          <a:bodyPr/>
          <a:lstStyle/>
          <a:p>
            <a:pPr marL="0" indent="0">
              <a:buNone/>
            </a:pPr>
            <a:r>
              <a:rPr lang="en-US" dirty="0"/>
              <a:t>   </a:t>
            </a:r>
          </a:p>
        </p:txBody>
      </p:sp>
      <p:sp>
        <p:nvSpPr>
          <p:cNvPr id="7" name="TextBox 6">
            <a:extLst>
              <a:ext uri="{FF2B5EF4-FFF2-40B4-BE49-F238E27FC236}">
                <a16:creationId xmlns:a16="http://schemas.microsoft.com/office/drawing/2014/main" id="{BBA546CC-4B01-4BA1-AF26-9814B5F25BA3}"/>
              </a:ext>
            </a:extLst>
          </p:cNvPr>
          <p:cNvSpPr txBox="1"/>
          <p:nvPr/>
        </p:nvSpPr>
        <p:spPr>
          <a:xfrm>
            <a:off x="5565982" y="3642680"/>
            <a:ext cx="14911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Franklin Gothic Book" panose="020B0502020104020203"/>
                <a:ea typeface="+mn-ea"/>
                <a:cs typeface="+mn-cs"/>
              </a:rPr>
              <a:t>&amp;</a:t>
            </a:r>
            <a:endParaRPr kumimoji="0" lang="en-US" sz="1800" b="0" i="0" u="none" strike="noStrike" kern="1200" cap="none" spc="0" normalizeH="0" baseline="0" noProof="0" dirty="0">
              <a:ln>
                <a:noFill/>
              </a:ln>
              <a:solidFill>
                <a:srgbClr val="000000"/>
              </a:solidFill>
              <a:effectLst/>
              <a:uLnTx/>
              <a:uFillTx/>
              <a:latin typeface="Franklin Gothic Book" panose="020B0502020104020203"/>
              <a:ea typeface="+mn-ea"/>
              <a:cs typeface="+mn-cs"/>
            </a:endParaRPr>
          </a:p>
        </p:txBody>
      </p:sp>
    </p:spTree>
    <p:extLst>
      <p:ext uri="{BB962C8B-B14F-4D97-AF65-F5344CB8AC3E}">
        <p14:creationId xmlns:p14="http://schemas.microsoft.com/office/powerpoint/2010/main" val="4060813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61000">
              <a:schemeClr val="accent4"/>
            </a:gs>
            <a:gs pos="92000">
              <a:schemeClr val="accent6">
                <a:lumMod val="40000"/>
                <a:lumOff val="60000"/>
              </a:schemeClr>
            </a:gs>
            <a:gs pos="100000">
              <a:schemeClr val="accent6">
                <a:lumMod val="20000"/>
                <a:lumOff val="80000"/>
              </a:schemeClr>
            </a:gs>
            <a:gs pos="11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5322-9206-4BAB-86B4-45834F43A3C5}"/>
              </a:ext>
            </a:extLst>
          </p:cNvPr>
          <p:cNvSpPr>
            <a:spLocks noGrp="1"/>
          </p:cNvSpPr>
          <p:nvPr>
            <p:ph type="title"/>
          </p:nvPr>
        </p:nvSpPr>
        <p:spPr/>
        <p:txBody>
          <a:bodyPr>
            <a:normAutofit/>
          </a:bodyPr>
          <a:lstStyle/>
          <a:p>
            <a:r>
              <a:rPr lang="en-US" sz="4400" dirty="0">
                <a:solidFill>
                  <a:schemeClr val="bg1"/>
                </a:solidFill>
              </a:rPr>
              <a:t>Palladium: How and why </a:t>
            </a:r>
          </a:p>
        </p:txBody>
      </p:sp>
      <p:sp>
        <p:nvSpPr>
          <p:cNvPr id="3" name="Text Placeholder 2">
            <a:extLst>
              <a:ext uri="{FF2B5EF4-FFF2-40B4-BE49-F238E27FC236}">
                <a16:creationId xmlns:a16="http://schemas.microsoft.com/office/drawing/2014/main" id="{1E8E59F0-125B-45DE-8E83-FEA142CCAF90}"/>
              </a:ext>
            </a:extLst>
          </p:cNvPr>
          <p:cNvSpPr>
            <a:spLocks noGrp="1"/>
          </p:cNvSpPr>
          <p:nvPr>
            <p:ph type="body" idx="1"/>
          </p:nvPr>
        </p:nvSpPr>
        <p:spPr>
          <a:xfrm>
            <a:off x="6416037" y="450766"/>
            <a:ext cx="5194769" cy="557784"/>
          </a:xfrm>
        </p:spPr>
        <p:txBody>
          <a:bodyPr/>
          <a:lstStyle/>
          <a:p>
            <a:r>
              <a:rPr lang="en-US" dirty="0"/>
              <a:t> </a:t>
            </a:r>
          </a:p>
        </p:txBody>
      </p:sp>
      <p:sp>
        <p:nvSpPr>
          <p:cNvPr id="4" name="Content Placeholder 3">
            <a:extLst>
              <a:ext uri="{FF2B5EF4-FFF2-40B4-BE49-F238E27FC236}">
                <a16:creationId xmlns:a16="http://schemas.microsoft.com/office/drawing/2014/main" id="{F7430C30-16F7-4DD6-9665-ADBE96DEDE03}"/>
              </a:ext>
            </a:extLst>
          </p:cNvPr>
          <p:cNvSpPr>
            <a:spLocks noGrp="1"/>
          </p:cNvSpPr>
          <p:nvPr>
            <p:ph sz="half" idx="2"/>
          </p:nvPr>
        </p:nvSpPr>
        <p:spPr>
          <a:xfrm>
            <a:off x="581192" y="1732030"/>
            <a:ext cx="7476129" cy="2705099"/>
          </a:xfrm>
        </p:spPr>
        <p:txBody>
          <a:bodyPr>
            <a:normAutofit/>
          </a:bodyPr>
          <a:lstStyle/>
          <a:p>
            <a:r>
              <a:rPr lang="en-US" sz="2200" dirty="0">
                <a:solidFill>
                  <a:schemeClr val="tx1"/>
                </a:solidFill>
                <a:effectLst/>
                <a:ea typeface="Calibri" panose="020F0502020204030204" pitchFamily="34" charset="0"/>
                <a:cs typeface="Times New Roman" panose="02020603050405020304" pitchFamily="18" charset="0"/>
              </a:rPr>
              <a:t>Palladium is element number 46 on the periodic table of elements and a member of the platinum group metals. </a:t>
            </a:r>
          </a:p>
          <a:p>
            <a:r>
              <a:rPr lang="en-US" sz="2200" dirty="0">
                <a:solidFill>
                  <a:schemeClr val="tx1"/>
                </a:solidFill>
                <a:ea typeface="Calibri" panose="020F0502020204030204" pitchFamily="34" charset="0"/>
                <a:cs typeface="Times New Roman" panose="02020603050405020304" pitchFamily="18" charset="0"/>
              </a:rPr>
              <a:t>It is not naturally found in the human body nor is it known to be highly toxic in small amounts since it is not easily absorbed; it is typically used as an alloy in jewelry and dentistry implements. </a:t>
            </a:r>
            <a:endParaRPr lang="en-US" sz="2200" dirty="0">
              <a:solidFill>
                <a:schemeClr val="tx1"/>
              </a:solidFill>
              <a:effectLst/>
              <a:ea typeface="Calibri" panose="020F0502020204030204" pitchFamily="34"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39B0C81D-1AD7-4ADD-AAA6-60636AD0D89A}"/>
              </a:ext>
            </a:extLst>
          </p:cNvPr>
          <p:cNvSpPr>
            <a:spLocks noGrp="1"/>
          </p:cNvSpPr>
          <p:nvPr>
            <p:ph type="body" sz="quarter" idx="3"/>
          </p:nvPr>
        </p:nvSpPr>
        <p:spPr>
          <a:xfrm>
            <a:off x="5210171" y="654002"/>
            <a:ext cx="5194770" cy="553373"/>
          </a:xfrm>
        </p:spPr>
        <p:txBody>
          <a:bodyPr/>
          <a:lstStyle/>
          <a:p>
            <a:r>
              <a:rPr lang="en-US" dirty="0">
                <a:solidFill>
                  <a:schemeClr val="tx1"/>
                </a:solidFill>
              </a:rPr>
              <a:t> </a:t>
            </a:r>
          </a:p>
        </p:txBody>
      </p:sp>
      <p:sp>
        <p:nvSpPr>
          <p:cNvPr id="6" name="Content Placeholder 5">
            <a:extLst>
              <a:ext uri="{FF2B5EF4-FFF2-40B4-BE49-F238E27FC236}">
                <a16:creationId xmlns:a16="http://schemas.microsoft.com/office/drawing/2014/main" id="{B843C551-6B0A-429D-8720-27C100503D0B}"/>
              </a:ext>
            </a:extLst>
          </p:cNvPr>
          <p:cNvSpPr>
            <a:spLocks noGrp="1"/>
          </p:cNvSpPr>
          <p:nvPr>
            <p:ph sz="quarter" idx="4"/>
          </p:nvPr>
        </p:nvSpPr>
        <p:spPr>
          <a:xfrm>
            <a:off x="581192" y="4298510"/>
            <a:ext cx="7197834" cy="2917105"/>
          </a:xfrm>
        </p:spPr>
        <p:txBody>
          <a:bodyPr>
            <a:normAutofit/>
          </a:bodyPr>
          <a:lstStyle/>
          <a:p>
            <a:r>
              <a:rPr lang="en-US" sz="2200" dirty="0">
                <a:solidFill>
                  <a:schemeClr val="tx1"/>
                </a:solidFill>
              </a:rPr>
              <a:t>Palladium has a high, complex ability to absorb hydrogen and is often employed in electronical appliances because of its use as a catalyst. This is most likely why Tony turned to it as a source of power for the arc reactor. </a:t>
            </a:r>
          </a:p>
        </p:txBody>
      </p:sp>
      <p:pic>
        <p:nvPicPr>
          <p:cNvPr id="9" name="Picture 8">
            <a:extLst>
              <a:ext uri="{FF2B5EF4-FFF2-40B4-BE49-F238E27FC236}">
                <a16:creationId xmlns:a16="http://schemas.microsoft.com/office/drawing/2014/main" id="{694FC76C-A090-4416-9BDC-45712C715B02}"/>
              </a:ext>
            </a:extLst>
          </p:cNvPr>
          <p:cNvPicPr>
            <a:picLocks noChangeAspect="1"/>
          </p:cNvPicPr>
          <p:nvPr/>
        </p:nvPicPr>
        <p:blipFill>
          <a:blip r:embed="rId2"/>
          <a:stretch>
            <a:fillRect/>
          </a:stretch>
        </p:blipFill>
        <p:spPr>
          <a:xfrm>
            <a:off x="8057321" y="1198102"/>
            <a:ext cx="2733675" cy="2705100"/>
          </a:xfrm>
          <a:prstGeom prst="rect">
            <a:avLst/>
          </a:prstGeom>
        </p:spPr>
      </p:pic>
      <p:pic>
        <p:nvPicPr>
          <p:cNvPr id="3074" name="Picture 2" descr="Is palladium really that poisonous? - Chemistry Stack Exchange">
            <a:extLst>
              <a:ext uri="{FF2B5EF4-FFF2-40B4-BE49-F238E27FC236}">
                <a16:creationId xmlns:a16="http://schemas.microsoft.com/office/drawing/2014/main" id="{F09B4087-B1CD-494F-919E-7C0DE457B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321" y="4002726"/>
            <a:ext cx="3801389" cy="254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373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61000">
              <a:schemeClr val="accent4"/>
            </a:gs>
            <a:gs pos="92000">
              <a:schemeClr val="accent6">
                <a:lumMod val="40000"/>
                <a:lumOff val="60000"/>
              </a:schemeClr>
            </a:gs>
            <a:gs pos="100000">
              <a:schemeClr val="accent6">
                <a:lumMod val="20000"/>
                <a:lumOff val="80000"/>
              </a:schemeClr>
            </a:gs>
            <a:gs pos="11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058C-F0D9-4154-9877-5554831719EE}"/>
              </a:ext>
            </a:extLst>
          </p:cNvPr>
          <p:cNvSpPr>
            <a:spLocks noGrp="1"/>
          </p:cNvSpPr>
          <p:nvPr>
            <p:ph type="title"/>
          </p:nvPr>
        </p:nvSpPr>
        <p:spPr/>
        <p:txBody>
          <a:bodyPr>
            <a:normAutofit/>
          </a:bodyPr>
          <a:lstStyle/>
          <a:p>
            <a:r>
              <a:rPr lang="en-US" sz="4400" dirty="0">
                <a:solidFill>
                  <a:schemeClr val="bg1"/>
                </a:solidFill>
              </a:rPr>
              <a:t>Palladium: How and why Cont.</a:t>
            </a:r>
            <a:endParaRPr lang="en-US" sz="4400" dirty="0"/>
          </a:p>
        </p:txBody>
      </p:sp>
      <p:sp>
        <p:nvSpPr>
          <p:cNvPr id="3" name="Text Placeholder 2">
            <a:extLst>
              <a:ext uri="{FF2B5EF4-FFF2-40B4-BE49-F238E27FC236}">
                <a16:creationId xmlns:a16="http://schemas.microsoft.com/office/drawing/2014/main" id="{838F425A-2CCD-4494-8B79-C333790982A0}"/>
              </a:ext>
            </a:extLst>
          </p:cNvPr>
          <p:cNvSpPr>
            <a:spLocks noGrp="1"/>
          </p:cNvSpPr>
          <p:nvPr>
            <p:ph type="body" idx="1"/>
          </p:nvPr>
        </p:nvSpPr>
        <p:spPr>
          <a:xfrm>
            <a:off x="581193" y="1770006"/>
            <a:ext cx="9808513" cy="483837"/>
          </a:xfrm>
        </p:spPr>
        <p:txBody>
          <a:bodyPr/>
          <a:lstStyle/>
          <a:p>
            <a:r>
              <a:rPr lang="en-US" sz="2200" dirty="0">
                <a:solidFill>
                  <a:schemeClr val="tx1"/>
                </a:solidFill>
              </a:rPr>
              <a:t>Further research into palladium actually answers one of my original questions. </a:t>
            </a:r>
          </a:p>
        </p:txBody>
      </p:sp>
      <p:sp>
        <p:nvSpPr>
          <p:cNvPr id="4" name="Content Placeholder 3">
            <a:extLst>
              <a:ext uri="{FF2B5EF4-FFF2-40B4-BE49-F238E27FC236}">
                <a16:creationId xmlns:a16="http://schemas.microsoft.com/office/drawing/2014/main" id="{3AC1D4A4-98AE-48E9-95D4-212C25B1AF18}"/>
              </a:ext>
            </a:extLst>
          </p:cNvPr>
          <p:cNvSpPr>
            <a:spLocks noGrp="1"/>
          </p:cNvSpPr>
          <p:nvPr>
            <p:ph sz="half" idx="2"/>
          </p:nvPr>
        </p:nvSpPr>
        <p:spPr>
          <a:xfrm>
            <a:off x="515924" y="2346820"/>
            <a:ext cx="5965380" cy="1271024"/>
          </a:xfrm>
        </p:spPr>
        <p:txBody>
          <a:bodyPr>
            <a:normAutofit fontScale="92500"/>
          </a:bodyPr>
          <a:lstStyle/>
          <a:p>
            <a:r>
              <a:rPr lang="en-US" sz="2400" dirty="0">
                <a:solidFill>
                  <a:schemeClr val="tx1"/>
                </a:solidFill>
              </a:rPr>
              <a:t>When Palladium decays by electron capture, it can reconfigure into rhodium-103 and silver-107, both of which can be toxic to the body. </a:t>
            </a:r>
          </a:p>
        </p:txBody>
      </p:sp>
      <p:sp>
        <p:nvSpPr>
          <p:cNvPr id="5" name="Text Placeholder 4">
            <a:extLst>
              <a:ext uri="{FF2B5EF4-FFF2-40B4-BE49-F238E27FC236}">
                <a16:creationId xmlns:a16="http://schemas.microsoft.com/office/drawing/2014/main" id="{4BA2287A-97D2-462F-8FB4-2AE475595638}"/>
              </a:ext>
            </a:extLst>
          </p:cNvPr>
          <p:cNvSpPr>
            <a:spLocks noGrp="1"/>
          </p:cNvSpPr>
          <p:nvPr>
            <p:ph type="body" sz="quarter" idx="3"/>
          </p:nvPr>
        </p:nvSpPr>
        <p:spPr>
          <a:xfrm>
            <a:off x="6481306" y="4393551"/>
            <a:ext cx="5194770" cy="553373"/>
          </a:xfrm>
        </p:spPr>
        <p:txBody>
          <a:bodyPr/>
          <a:lstStyle/>
          <a:p>
            <a:r>
              <a:rPr lang="en-US" dirty="0"/>
              <a:t> </a:t>
            </a:r>
          </a:p>
        </p:txBody>
      </p:sp>
      <p:sp>
        <p:nvSpPr>
          <p:cNvPr id="6" name="Content Placeholder 5">
            <a:extLst>
              <a:ext uri="{FF2B5EF4-FFF2-40B4-BE49-F238E27FC236}">
                <a16:creationId xmlns:a16="http://schemas.microsoft.com/office/drawing/2014/main" id="{4CDC07FB-AB4F-47B9-B2E5-E8537EEC7082}"/>
              </a:ext>
            </a:extLst>
          </p:cNvPr>
          <p:cNvSpPr>
            <a:spLocks noGrp="1"/>
          </p:cNvSpPr>
          <p:nvPr>
            <p:ph sz="quarter" idx="4"/>
          </p:nvPr>
        </p:nvSpPr>
        <p:spPr>
          <a:xfrm>
            <a:off x="6736035" y="2346820"/>
            <a:ext cx="4874774" cy="2213960"/>
          </a:xfrm>
        </p:spPr>
        <p:txBody>
          <a:bodyPr>
            <a:normAutofit fontScale="92500"/>
          </a:bodyPr>
          <a:lstStyle/>
          <a:p>
            <a:r>
              <a:rPr lang="en-US" sz="2400" dirty="0">
                <a:solidFill>
                  <a:schemeClr val="tx1"/>
                </a:solidFill>
              </a:rPr>
              <a:t>So, while Tony’s palladium levels are decaying with each core and being emitted from the arc reactor, his blood toxicity is increasing due to the buildup of silver and rhodium. </a:t>
            </a:r>
          </a:p>
          <a:p>
            <a:endParaRPr lang="en-US" sz="1000" dirty="0"/>
          </a:p>
        </p:txBody>
      </p:sp>
      <p:pic>
        <p:nvPicPr>
          <p:cNvPr id="8" name="Picture 7">
            <a:extLst>
              <a:ext uri="{FF2B5EF4-FFF2-40B4-BE49-F238E27FC236}">
                <a16:creationId xmlns:a16="http://schemas.microsoft.com/office/drawing/2014/main" id="{9E639CF7-41ED-4E0B-BAEC-2C6DE833B796}"/>
              </a:ext>
            </a:extLst>
          </p:cNvPr>
          <p:cNvPicPr>
            <a:picLocks noChangeAspect="1"/>
          </p:cNvPicPr>
          <p:nvPr/>
        </p:nvPicPr>
        <p:blipFill>
          <a:blip r:embed="rId2"/>
          <a:stretch>
            <a:fillRect/>
          </a:stretch>
        </p:blipFill>
        <p:spPr>
          <a:xfrm>
            <a:off x="1099018" y="3923886"/>
            <a:ext cx="3924300" cy="2390775"/>
          </a:xfrm>
          <a:prstGeom prst="rect">
            <a:avLst/>
          </a:prstGeom>
        </p:spPr>
      </p:pic>
      <p:sp>
        <p:nvSpPr>
          <p:cNvPr id="11" name="TextBox 10">
            <a:extLst>
              <a:ext uri="{FF2B5EF4-FFF2-40B4-BE49-F238E27FC236}">
                <a16:creationId xmlns:a16="http://schemas.microsoft.com/office/drawing/2014/main" id="{2F4EDBFC-B63F-431F-A879-77571EEBCB8A}"/>
              </a:ext>
            </a:extLst>
          </p:cNvPr>
          <p:cNvSpPr txBox="1"/>
          <p:nvPr/>
        </p:nvSpPr>
        <p:spPr>
          <a:xfrm>
            <a:off x="5141844" y="4899459"/>
            <a:ext cx="6096000" cy="144655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7D29E7"/>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000000"/>
                </a:solidFill>
                <a:effectLst/>
                <a:uLnTx/>
                <a:uFillTx/>
                <a:latin typeface="Franklin Gothic Book" panose="020B0502020104020203"/>
                <a:ea typeface="+mn-ea"/>
                <a:cs typeface="+mn-cs"/>
              </a:rPr>
              <a:t>Silver is actually known to turn the skin blue or black, which would explain the “high-tech crossword puzzle” that spreads outward from his chest. </a:t>
            </a:r>
          </a:p>
        </p:txBody>
      </p:sp>
    </p:spTree>
    <p:extLst>
      <p:ext uri="{BB962C8B-B14F-4D97-AF65-F5344CB8AC3E}">
        <p14:creationId xmlns:p14="http://schemas.microsoft.com/office/powerpoint/2010/main" val="64288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60000">
              <a:schemeClr val="accent4"/>
            </a:gs>
            <a:gs pos="89000">
              <a:schemeClr val="accent6">
                <a:lumMod val="40000"/>
                <a:lumOff val="60000"/>
              </a:schemeClr>
            </a:gs>
            <a:gs pos="100000">
              <a:schemeClr val="accent6">
                <a:lumMod val="20000"/>
                <a:lumOff val="80000"/>
              </a:schemeClr>
            </a:gs>
            <a:gs pos="2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806B-360B-4FED-A113-F5F8C919F257}"/>
              </a:ext>
            </a:extLst>
          </p:cNvPr>
          <p:cNvSpPr>
            <a:spLocks noGrp="1"/>
          </p:cNvSpPr>
          <p:nvPr>
            <p:ph type="title"/>
          </p:nvPr>
        </p:nvSpPr>
        <p:spPr/>
        <p:txBody>
          <a:bodyPr>
            <a:normAutofit/>
          </a:bodyPr>
          <a:lstStyle/>
          <a:p>
            <a:r>
              <a:rPr lang="en-US" sz="4000" dirty="0">
                <a:solidFill>
                  <a:schemeClr val="bg1"/>
                </a:solidFill>
              </a:rPr>
              <a:t>Setup &amp; variables</a:t>
            </a:r>
          </a:p>
        </p:txBody>
      </p:sp>
      <p:sp>
        <p:nvSpPr>
          <p:cNvPr id="3" name="Text Placeholder 2">
            <a:extLst>
              <a:ext uri="{FF2B5EF4-FFF2-40B4-BE49-F238E27FC236}">
                <a16:creationId xmlns:a16="http://schemas.microsoft.com/office/drawing/2014/main" id="{59AD1CC8-ACCB-4EC3-B308-AD4FD8D54638}"/>
              </a:ext>
            </a:extLst>
          </p:cNvPr>
          <p:cNvSpPr>
            <a:spLocks noGrp="1"/>
          </p:cNvSpPr>
          <p:nvPr>
            <p:ph type="body" idx="1"/>
          </p:nvPr>
        </p:nvSpPr>
        <p:spPr>
          <a:xfrm>
            <a:off x="5378274" y="523888"/>
            <a:ext cx="5194769" cy="557784"/>
          </a:xfrm>
        </p:spPr>
        <p:txBody>
          <a:bodyPr/>
          <a:lstStyle/>
          <a:p>
            <a:r>
              <a:rPr lang="en-US" dirty="0"/>
              <a:t> </a:t>
            </a:r>
          </a:p>
        </p:txBody>
      </p:sp>
      <p:sp>
        <p:nvSpPr>
          <p:cNvPr id="4" name="Content Placeholder 3">
            <a:extLst>
              <a:ext uri="{FF2B5EF4-FFF2-40B4-BE49-F238E27FC236}">
                <a16:creationId xmlns:a16="http://schemas.microsoft.com/office/drawing/2014/main" id="{8E1263CF-8CE2-44B3-BFE3-72424F717BAD}"/>
              </a:ext>
            </a:extLst>
          </p:cNvPr>
          <p:cNvSpPr>
            <a:spLocks noGrp="1"/>
          </p:cNvSpPr>
          <p:nvPr>
            <p:ph sz="half" idx="2"/>
          </p:nvPr>
        </p:nvSpPr>
        <p:spPr>
          <a:xfrm>
            <a:off x="581194" y="1923732"/>
            <a:ext cx="5514806" cy="4575542"/>
          </a:xfrm>
        </p:spPr>
        <p:txBody>
          <a:bodyPr>
            <a:normAutofit fontScale="92500" lnSpcReduction="10000"/>
          </a:bodyPr>
          <a:lstStyle/>
          <a:p>
            <a:r>
              <a:rPr lang="en-US" sz="2600" dirty="0">
                <a:solidFill>
                  <a:schemeClr val="tx1"/>
                </a:solidFill>
              </a:rPr>
              <a:t>The first time that Tony measures his blood toxicity is during the Stark Expo, and it is 19%. Assume that the Stark Expo is happening around 8 PM at night. </a:t>
            </a:r>
          </a:p>
          <a:p>
            <a:r>
              <a:rPr lang="en-US" sz="2600" dirty="0">
                <a:solidFill>
                  <a:schemeClr val="tx1"/>
                </a:solidFill>
              </a:rPr>
              <a:t>The next time he measures his blood toxicity is two days later in the morning, and it is now 24%. Assume that it is 10 AM. </a:t>
            </a:r>
          </a:p>
          <a:p>
            <a:r>
              <a:rPr lang="en-US" sz="2600" dirty="0">
                <a:solidFill>
                  <a:schemeClr val="tx1"/>
                </a:solidFill>
              </a:rPr>
              <a:t>38 hours pass between the time that it is 19% and the time that it is 24%.</a:t>
            </a:r>
          </a:p>
          <a:p>
            <a:pPr marL="2571400" lvl="8" indent="0">
              <a:buNone/>
            </a:pPr>
            <a:endParaRPr lang="en-US" dirty="0"/>
          </a:p>
        </p:txBody>
      </p:sp>
      <p:sp>
        <p:nvSpPr>
          <p:cNvPr id="5" name="Text Placeholder 4">
            <a:extLst>
              <a:ext uri="{FF2B5EF4-FFF2-40B4-BE49-F238E27FC236}">
                <a16:creationId xmlns:a16="http://schemas.microsoft.com/office/drawing/2014/main" id="{BDDF8F64-5A02-4EB0-8C0D-6F9873F990CA}"/>
              </a:ext>
            </a:extLst>
          </p:cNvPr>
          <p:cNvSpPr>
            <a:spLocks noGrp="1"/>
          </p:cNvSpPr>
          <p:nvPr>
            <p:ph type="body" sz="quarter" idx="3"/>
          </p:nvPr>
        </p:nvSpPr>
        <p:spPr>
          <a:xfrm>
            <a:off x="6997229" y="3393576"/>
            <a:ext cx="5194770" cy="1034578"/>
          </a:xfrm>
        </p:spPr>
        <p:txBody>
          <a:bodyPr/>
          <a:lstStyle/>
          <a:p>
            <a:r>
              <a:rPr lang="en-US" sz="2800" dirty="0">
                <a:solidFill>
                  <a:schemeClr val="tx1"/>
                </a:solidFill>
                <a:ea typeface="Calibri" panose="020F0502020204030204" pitchFamily="34" charset="0"/>
                <a:cs typeface="Times New Roman" panose="02020603050405020304" pitchFamily="18" charset="0"/>
              </a:rPr>
              <a:t>Exponential Growth Equation:</a:t>
            </a:r>
          </a:p>
          <a:p>
            <a:pPr algn="ctr"/>
            <a:r>
              <a:rPr lang="en-US" sz="2800" dirty="0">
                <a:solidFill>
                  <a:schemeClr val="tx1"/>
                </a:solidFill>
                <a:effectLst/>
                <a:ea typeface="Calibri" panose="020F0502020204030204" pitchFamily="34" charset="0"/>
                <a:cs typeface="Times New Roman" panose="02020603050405020304" pitchFamily="18" charset="0"/>
              </a:rPr>
              <a:t>A = A</a:t>
            </a:r>
            <a:r>
              <a:rPr lang="en-US" sz="2800" baseline="-25000" dirty="0">
                <a:solidFill>
                  <a:schemeClr val="tx1"/>
                </a:solidFill>
                <a:effectLst/>
                <a:ea typeface="Calibri" panose="020F0502020204030204" pitchFamily="34" charset="0"/>
                <a:cs typeface="Times New Roman" panose="02020603050405020304" pitchFamily="18" charset="0"/>
              </a:rPr>
              <a:t>0</a:t>
            </a:r>
            <a:r>
              <a:rPr lang="en-US" sz="2800" dirty="0">
                <a:solidFill>
                  <a:schemeClr val="tx1"/>
                </a:solidFill>
                <a:effectLst/>
                <a:ea typeface="Calibri" panose="020F0502020204030204" pitchFamily="34" charset="0"/>
                <a:cs typeface="Times New Roman" panose="02020603050405020304" pitchFamily="18" charset="0"/>
              </a:rPr>
              <a:t>e</a:t>
            </a:r>
            <a:r>
              <a:rPr lang="en-US" sz="2800" baseline="30000" dirty="0">
                <a:solidFill>
                  <a:schemeClr val="tx1"/>
                </a:solidFill>
                <a:effectLst/>
                <a:ea typeface="Calibri" panose="020F0502020204030204" pitchFamily="34" charset="0"/>
                <a:cs typeface="Times New Roman" panose="02020603050405020304" pitchFamily="18" charset="0"/>
              </a:rPr>
              <a:t>kt</a:t>
            </a:r>
            <a:endParaRPr lang="en-US" sz="2800" dirty="0">
              <a:solidFill>
                <a:schemeClr val="tx1"/>
              </a:solidFill>
              <a:effectLst/>
              <a:ea typeface="Calibri" panose="020F0502020204030204" pitchFamily="34"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273A4BF-6471-4CAC-A12F-B528FE83A411}"/>
              </a:ext>
            </a:extLst>
          </p:cNvPr>
          <p:cNvSpPr>
            <a:spLocks noGrp="1"/>
          </p:cNvSpPr>
          <p:nvPr>
            <p:ph sz="quarter" idx="4"/>
          </p:nvPr>
        </p:nvSpPr>
        <p:spPr>
          <a:xfrm>
            <a:off x="6997229" y="4211503"/>
            <a:ext cx="5194771" cy="2934999"/>
          </a:xfrm>
        </p:spPr>
        <p:txBody>
          <a:bodyPr>
            <a:normAutofit/>
          </a:bodyPr>
          <a:lstStyle/>
          <a:p>
            <a:r>
              <a:rPr lang="en-US" sz="2400" dirty="0">
                <a:solidFill>
                  <a:schemeClr val="tx1"/>
                </a:solidFill>
              </a:rPr>
              <a:t>A = 24</a:t>
            </a:r>
          </a:p>
          <a:p>
            <a:r>
              <a:rPr lang="en-US" sz="2400" dirty="0">
                <a:solidFill>
                  <a:schemeClr val="tx1"/>
                </a:solidFill>
              </a:rPr>
              <a:t>A</a:t>
            </a:r>
            <a:r>
              <a:rPr lang="en-US" sz="2400" baseline="-25000" dirty="0">
                <a:solidFill>
                  <a:schemeClr val="tx1"/>
                </a:solidFill>
              </a:rPr>
              <a:t>0</a:t>
            </a:r>
            <a:r>
              <a:rPr lang="en-US" sz="2400" dirty="0">
                <a:solidFill>
                  <a:schemeClr val="tx1"/>
                </a:solidFill>
              </a:rPr>
              <a:t> = 18</a:t>
            </a:r>
          </a:p>
          <a:p>
            <a:r>
              <a:rPr lang="en-US" sz="2400" dirty="0">
                <a:solidFill>
                  <a:schemeClr val="tx1"/>
                </a:solidFill>
              </a:rPr>
              <a:t>k = unknown</a:t>
            </a:r>
          </a:p>
          <a:p>
            <a:r>
              <a:rPr lang="en-US" sz="2400" dirty="0">
                <a:solidFill>
                  <a:schemeClr val="tx1"/>
                </a:solidFill>
              </a:rPr>
              <a:t>t = 38 hours  </a:t>
            </a:r>
          </a:p>
        </p:txBody>
      </p:sp>
      <p:pic>
        <p:nvPicPr>
          <p:cNvPr id="10" name="Picture 9">
            <a:extLst>
              <a:ext uri="{FF2B5EF4-FFF2-40B4-BE49-F238E27FC236}">
                <a16:creationId xmlns:a16="http://schemas.microsoft.com/office/drawing/2014/main" id="{85AAF5C7-D36E-401E-8550-93D114FFC5A3}"/>
              </a:ext>
            </a:extLst>
          </p:cNvPr>
          <p:cNvPicPr>
            <a:picLocks noChangeAspect="1"/>
          </p:cNvPicPr>
          <p:nvPr/>
        </p:nvPicPr>
        <p:blipFill>
          <a:blip r:embed="rId2"/>
          <a:stretch>
            <a:fillRect/>
          </a:stretch>
        </p:blipFill>
        <p:spPr>
          <a:xfrm>
            <a:off x="9039668" y="655898"/>
            <a:ext cx="2976129" cy="1773949"/>
          </a:xfrm>
          <a:prstGeom prst="rect">
            <a:avLst/>
          </a:prstGeom>
          <a:ln>
            <a:solidFill>
              <a:schemeClr val="accent2">
                <a:lumMod val="50000"/>
              </a:schemeClr>
            </a:solidFill>
          </a:ln>
        </p:spPr>
      </p:pic>
      <p:pic>
        <p:nvPicPr>
          <p:cNvPr id="8" name="Picture 7">
            <a:extLst>
              <a:ext uri="{FF2B5EF4-FFF2-40B4-BE49-F238E27FC236}">
                <a16:creationId xmlns:a16="http://schemas.microsoft.com/office/drawing/2014/main" id="{B49A769C-9F54-409E-8A4D-F65C7057CB9C}"/>
              </a:ext>
            </a:extLst>
          </p:cNvPr>
          <p:cNvPicPr>
            <a:picLocks noChangeAspect="1"/>
          </p:cNvPicPr>
          <p:nvPr/>
        </p:nvPicPr>
        <p:blipFill>
          <a:blip r:embed="rId3"/>
          <a:stretch>
            <a:fillRect/>
          </a:stretch>
        </p:blipFill>
        <p:spPr>
          <a:xfrm>
            <a:off x="6603889" y="1321843"/>
            <a:ext cx="2743538" cy="1990824"/>
          </a:xfrm>
          <a:prstGeom prst="rect">
            <a:avLst/>
          </a:prstGeom>
          <a:ln>
            <a:solidFill>
              <a:schemeClr val="accent2">
                <a:lumMod val="50000"/>
              </a:schemeClr>
            </a:solidFill>
          </a:ln>
        </p:spPr>
      </p:pic>
    </p:spTree>
    <p:extLst>
      <p:ext uri="{BB962C8B-B14F-4D97-AF65-F5344CB8AC3E}">
        <p14:creationId xmlns:p14="http://schemas.microsoft.com/office/powerpoint/2010/main" val="231315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4027418" y="383063"/>
            <a:ext cx="4520233" cy="971634"/>
          </a:xfrm>
          <a:solidFill>
            <a:srgbClr val="FFE699">
              <a:alpha val="80000"/>
            </a:srgbClr>
          </a:solidFill>
        </p:spPr>
        <p:txBody>
          <a:bodyPr>
            <a:normAutofit/>
          </a:bodyPr>
          <a:lstStyle/>
          <a:p>
            <a:r>
              <a:rPr lang="en-US" sz="5400" dirty="0">
                <a:latin typeface="Amasis MT Pro Medium" panose="02040604050005020304" pitchFamily="18" charset="0"/>
              </a:rPr>
              <a:t>Cryptography</a:t>
            </a:r>
          </a:p>
        </p:txBody>
      </p:sp>
      <p:sp>
        <p:nvSpPr>
          <p:cNvPr id="8" name="Title 5">
            <a:extLst>
              <a:ext uri="{FF2B5EF4-FFF2-40B4-BE49-F238E27FC236}">
                <a16:creationId xmlns:a16="http://schemas.microsoft.com/office/drawing/2014/main" id="{D2F814ED-ACD6-4C87-A9CE-C31C0EDEFEAF}"/>
              </a:ext>
            </a:extLst>
          </p:cNvPr>
          <p:cNvSpPr txBox="1">
            <a:spLocks/>
          </p:cNvSpPr>
          <p:nvPr/>
        </p:nvSpPr>
        <p:spPr>
          <a:xfrm>
            <a:off x="490331" y="1865243"/>
            <a:ext cx="11304104" cy="4257261"/>
          </a:xfrm>
          <a:prstGeom prst="rect">
            <a:avLst/>
          </a:prstGeom>
          <a:solidFill>
            <a:srgbClr val="FFE699">
              <a:alpha val="80000"/>
            </a:srgb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Amasis MT Pro Medium" panose="02040604050005020304" pitchFamily="18" charset="0"/>
              </a:rPr>
              <a:t>C(n) = 5n + 3</a:t>
            </a:r>
          </a:p>
          <a:p>
            <a:endParaRPr lang="en-US" sz="5400" dirty="0">
              <a:latin typeface="Amasis MT Pro Medium" panose="02040604050005020304" pitchFamily="18" charset="0"/>
            </a:endParaRPr>
          </a:p>
          <a:p>
            <a:r>
              <a:rPr lang="en-US" sz="5400" dirty="0">
                <a:latin typeface="Amasis MT Pro Medium" panose="02040604050005020304" pitchFamily="18" charset="0"/>
              </a:rPr>
              <a:t>83 – 108 – 93 – 28 </a:t>
            </a:r>
          </a:p>
          <a:p>
            <a:endParaRPr lang="en-US" sz="5400" dirty="0">
              <a:latin typeface="Amasis MT Pro Medium" panose="02040604050005020304" pitchFamily="18" charset="0"/>
            </a:endParaRPr>
          </a:p>
          <a:p>
            <a:r>
              <a:rPr lang="en-US" sz="5400" dirty="0">
                <a:latin typeface="Amasis MT Pro Medium" panose="02040604050005020304" pitchFamily="18" charset="0"/>
              </a:rPr>
              <a:t>68 – 48 – 18 – 43 – 48 – 38 – 8 - 73</a:t>
            </a:r>
          </a:p>
        </p:txBody>
      </p:sp>
    </p:spTree>
    <p:extLst>
      <p:ext uri="{BB962C8B-B14F-4D97-AF65-F5344CB8AC3E}">
        <p14:creationId xmlns:p14="http://schemas.microsoft.com/office/powerpoint/2010/main" val="18779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60000">
              <a:schemeClr val="accent4"/>
            </a:gs>
            <a:gs pos="89000">
              <a:schemeClr val="accent6">
                <a:lumMod val="40000"/>
                <a:lumOff val="60000"/>
              </a:schemeClr>
            </a:gs>
            <a:gs pos="100000">
              <a:schemeClr val="accent6">
                <a:lumMod val="20000"/>
                <a:lumOff val="80000"/>
              </a:schemeClr>
            </a:gs>
            <a:gs pos="2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EDFF-56C2-47A4-AF34-B5C0026EE83B}"/>
              </a:ext>
            </a:extLst>
          </p:cNvPr>
          <p:cNvSpPr>
            <a:spLocks noGrp="1"/>
          </p:cNvSpPr>
          <p:nvPr>
            <p:ph type="title"/>
          </p:nvPr>
        </p:nvSpPr>
        <p:spPr>
          <a:xfrm>
            <a:off x="383521" y="308136"/>
            <a:ext cx="11029616" cy="988332"/>
          </a:xfrm>
        </p:spPr>
        <p:txBody>
          <a:bodyPr>
            <a:normAutofit/>
          </a:bodyPr>
          <a:lstStyle/>
          <a:p>
            <a:r>
              <a:rPr lang="en-US" sz="4000" dirty="0">
                <a:solidFill>
                  <a:schemeClr val="bg1"/>
                </a:solidFill>
              </a:rPr>
              <a:t>Exponential Growth of the Blood Toxicity</a:t>
            </a:r>
          </a:p>
        </p:txBody>
      </p:sp>
      <p:sp>
        <p:nvSpPr>
          <p:cNvPr id="3" name="Text Placeholder 2">
            <a:extLst>
              <a:ext uri="{FF2B5EF4-FFF2-40B4-BE49-F238E27FC236}">
                <a16:creationId xmlns:a16="http://schemas.microsoft.com/office/drawing/2014/main" id="{0053EEAC-4ACF-4CFF-8EBF-9F9EAF7716D5}"/>
              </a:ext>
            </a:extLst>
          </p:cNvPr>
          <p:cNvSpPr>
            <a:spLocks noGrp="1"/>
          </p:cNvSpPr>
          <p:nvPr>
            <p:ph type="body" idx="1"/>
          </p:nvPr>
        </p:nvSpPr>
        <p:spPr>
          <a:xfrm>
            <a:off x="9270609" y="3981477"/>
            <a:ext cx="2564019" cy="2450607"/>
          </a:xfrm>
        </p:spPr>
        <p:txBody>
          <a:bodyPr/>
          <a:lstStyle/>
          <a:p>
            <a:r>
              <a:rPr lang="en-US" sz="2400" dirty="0">
                <a:solidFill>
                  <a:schemeClr val="tx1"/>
                </a:solidFill>
              </a:rPr>
              <a:t>So, it should take about 11.25 days from the time he measures 18% blood toxicity for the levels to reach 100%. </a:t>
            </a:r>
          </a:p>
        </p:txBody>
      </p:sp>
      <p:sp>
        <p:nvSpPr>
          <p:cNvPr id="4" name="Content Placeholder 3">
            <a:extLst>
              <a:ext uri="{FF2B5EF4-FFF2-40B4-BE49-F238E27FC236}">
                <a16:creationId xmlns:a16="http://schemas.microsoft.com/office/drawing/2014/main" id="{496BA036-EE8F-4784-B2A0-FF2C643D13D5}"/>
              </a:ext>
            </a:extLst>
          </p:cNvPr>
          <p:cNvSpPr>
            <a:spLocks noGrp="1"/>
          </p:cNvSpPr>
          <p:nvPr>
            <p:ph sz="half" idx="2"/>
          </p:nvPr>
        </p:nvSpPr>
        <p:spPr>
          <a:xfrm>
            <a:off x="581193" y="1379637"/>
            <a:ext cx="3188948" cy="2152385"/>
          </a:xfrm>
        </p:spPr>
        <p:txBody>
          <a:bodyPr/>
          <a:lstStyle/>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A = A</a:t>
            </a:r>
            <a:r>
              <a:rPr lang="en-US" sz="2400" baseline="-25000" dirty="0">
                <a:solidFill>
                  <a:schemeClr val="tx1"/>
                </a:solidFill>
                <a:effectLst/>
                <a:ea typeface="Calibri" panose="020F0502020204030204" pitchFamily="34" charset="0"/>
                <a:cs typeface="Times New Roman" panose="02020603050405020304" pitchFamily="18" charset="0"/>
              </a:rPr>
              <a:t>0</a:t>
            </a:r>
            <a:r>
              <a:rPr lang="en-US" sz="2400" dirty="0">
                <a:solidFill>
                  <a:schemeClr val="tx1"/>
                </a:solidFill>
                <a:effectLst/>
                <a:ea typeface="Calibri" panose="020F0502020204030204" pitchFamily="34" charset="0"/>
                <a:cs typeface="Times New Roman" panose="02020603050405020304" pitchFamily="18" charset="0"/>
              </a:rPr>
              <a:t>e</a:t>
            </a:r>
            <a:r>
              <a:rPr lang="en-US" sz="2400" baseline="30000" dirty="0">
                <a:solidFill>
                  <a:schemeClr val="tx1"/>
                </a:solidFill>
                <a:effectLst/>
                <a:ea typeface="Calibri" panose="020F0502020204030204" pitchFamily="34" charset="0"/>
                <a:cs typeface="Times New Roman" panose="02020603050405020304" pitchFamily="18" charset="0"/>
              </a:rPr>
              <a:t>kt</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24 = 19e</a:t>
            </a:r>
            <a:r>
              <a:rPr lang="en-US" sz="2400" baseline="30000" dirty="0">
                <a:solidFill>
                  <a:schemeClr val="tx1"/>
                </a:solidFill>
                <a:effectLst/>
                <a:ea typeface="Calibri" panose="020F0502020204030204" pitchFamily="34" charset="0"/>
                <a:cs typeface="Times New Roman" panose="02020603050405020304" pitchFamily="18" charset="0"/>
              </a:rPr>
              <a:t>k(38)</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ln (1.2632) / 38 = k </a:t>
            </a:r>
          </a:p>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0.00615 = k </a:t>
            </a:r>
          </a:p>
          <a:p>
            <a:pPr marL="0" indent="0">
              <a:buNone/>
            </a:pPr>
            <a:endParaRPr lang="en-US" dirty="0"/>
          </a:p>
        </p:txBody>
      </p:sp>
      <p:sp>
        <p:nvSpPr>
          <p:cNvPr id="5" name="Text Placeholder 4">
            <a:extLst>
              <a:ext uri="{FF2B5EF4-FFF2-40B4-BE49-F238E27FC236}">
                <a16:creationId xmlns:a16="http://schemas.microsoft.com/office/drawing/2014/main" id="{C41B9B11-9466-4D91-AC80-B52C24C2E871}"/>
              </a:ext>
            </a:extLst>
          </p:cNvPr>
          <p:cNvSpPr>
            <a:spLocks noGrp="1"/>
          </p:cNvSpPr>
          <p:nvPr>
            <p:ph type="body" sz="quarter" idx="3"/>
          </p:nvPr>
        </p:nvSpPr>
        <p:spPr>
          <a:xfrm>
            <a:off x="581193" y="3415313"/>
            <a:ext cx="4614203" cy="2367820"/>
          </a:xfrm>
        </p:spPr>
        <p:txBody>
          <a:bodyPr/>
          <a:lstStyle/>
          <a:p>
            <a:r>
              <a:rPr lang="en-US" sz="2400" dirty="0">
                <a:solidFill>
                  <a:schemeClr val="tx1"/>
                </a:solidFill>
              </a:rPr>
              <a:t>If we assume that 100% blood toxicity will kill Tony, how long will it take before that happens?</a:t>
            </a:r>
          </a:p>
        </p:txBody>
      </p:sp>
      <p:sp>
        <p:nvSpPr>
          <p:cNvPr id="6" name="Content Placeholder 5">
            <a:extLst>
              <a:ext uri="{FF2B5EF4-FFF2-40B4-BE49-F238E27FC236}">
                <a16:creationId xmlns:a16="http://schemas.microsoft.com/office/drawing/2014/main" id="{0D2A58C7-0332-4D24-A043-07E149092288}"/>
              </a:ext>
            </a:extLst>
          </p:cNvPr>
          <p:cNvSpPr>
            <a:spLocks noGrp="1"/>
          </p:cNvSpPr>
          <p:nvPr>
            <p:ph sz="quarter" idx="4"/>
          </p:nvPr>
        </p:nvSpPr>
        <p:spPr>
          <a:xfrm>
            <a:off x="5392167" y="1496344"/>
            <a:ext cx="2939428" cy="1918969"/>
          </a:xfrm>
        </p:spPr>
        <p:txBody>
          <a:bodyPr/>
          <a:lstStyle/>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A = 19</a:t>
            </a:r>
            <a:r>
              <a:rPr lang="en-US" sz="2400" baseline="-25000" dirty="0">
                <a:solidFill>
                  <a:schemeClr val="tx1"/>
                </a:solidFill>
                <a:effectLst/>
                <a:ea typeface="Calibri" panose="020F0502020204030204" pitchFamily="34" charset="0"/>
                <a:cs typeface="Times New Roman" panose="02020603050405020304" pitchFamily="18" charset="0"/>
              </a:rPr>
              <a:t>0</a:t>
            </a:r>
            <a:r>
              <a:rPr lang="en-US" sz="2400" dirty="0">
                <a:solidFill>
                  <a:schemeClr val="tx1"/>
                </a:solidFill>
                <a:effectLst/>
                <a:ea typeface="Calibri" panose="020F0502020204030204" pitchFamily="34" charset="0"/>
                <a:cs typeface="Times New Roman" panose="02020603050405020304" pitchFamily="18" charset="0"/>
              </a:rPr>
              <a:t>e</a:t>
            </a:r>
            <a:r>
              <a:rPr lang="en-US" sz="2400" baseline="30000" dirty="0">
                <a:solidFill>
                  <a:schemeClr val="tx1"/>
                </a:solidFill>
                <a:effectLst/>
                <a:ea typeface="Calibri" panose="020F0502020204030204" pitchFamily="34" charset="0"/>
                <a:cs typeface="Times New Roman" panose="02020603050405020304" pitchFamily="18" charset="0"/>
              </a:rPr>
              <a:t>(0.00615)(38)</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A = 24.0020 </a:t>
            </a:r>
          </a:p>
          <a:p>
            <a:pPr marL="0" marR="0" indent="0">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A ≈ 24</a:t>
            </a:r>
          </a:p>
          <a:p>
            <a:endParaRPr lang="en-US" dirty="0"/>
          </a:p>
        </p:txBody>
      </p:sp>
      <p:sp>
        <p:nvSpPr>
          <p:cNvPr id="7" name="TextBox 6">
            <a:extLst>
              <a:ext uri="{FF2B5EF4-FFF2-40B4-BE49-F238E27FC236}">
                <a16:creationId xmlns:a16="http://schemas.microsoft.com/office/drawing/2014/main" id="{C15629B2-B80E-4F20-94A5-F2CE565C65F1}"/>
              </a:ext>
            </a:extLst>
          </p:cNvPr>
          <p:cNvSpPr txBox="1"/>
          <p:nvPr/>
        </p:nvSpPr>
        <p:spPr>
          <a:xfrm>
            <a:off x="4107765" y="1809498"/>
            <a:ext cx="10410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sz="1800" b="0" i="0" u="none" strike="noStrike" kern="1200" cap="none" spc="0" normalizeH="0" baseline="0" noProof="0" dirty="0">
              <a:ln>
                <a:noFill/>
              </a:ln>
              <a:solidFill>
                <a:srgbClr val="000000"/>
              </a:solidFill>
              <a:effectLst/>
              <a:uLnTx/>
              <a:uFillTx/>
              <a:latin typeface="Franklin Gothic Book" panose="020B0502020104020203"/>
              <a:ea typeface="+mn-ea"/>
              <a:cs typeface="+mn-cs"/>
            </a:endParaRPr>
          </a:p>
        </p:txBody>
      </p:sp>
      <p:sp>
        <p:nvSpPr>
          <p:cNvPr id="9" name="TextBox 8">
            <a:extLst>
              <a:ext uri="{FF2B5EF4-FFF2-40B4-BE49-F238E27FC236}">
                <a16:creationId xmlns:a16="http://schemas.microsoft.com/office/drawing/2014/main" id="{0824CDFD-AF6E-4254-AC97-6BE2526D94AB}"/>
              </a:ext>
            </a:extLst>
          </p:cNvPr>
          <p:cNvSpPr txBox="1"/>
          <p:nvPr/>
        </p:nvSpPr>
        <p:spPr>
          <a:xfrm>
            <a:off x="5148775" y="3981478"/>
            <a:ext cx="4121834" cy="2450607"/>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100 = 19</a:t>
            </a:r>
            <a:r>
              <a:rPr kumimoji="0" lang="en-US" sz="2400" b="0" i="0" u="none" strike="noStrike" kern="1200" cap="none" spc="0" normalizeH="0" baseline="-2500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0</a:t>
            </a:r>
            <a:r>
              <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e</a:t>
            </a:r>
            <a:r>
              <a:rPr kumimoji="0" lang="en-US" sz="2400" b="0" i="0" u="none" strike="noStrike" kern="1200" cap="none" spc="0" normalizeH="0" baseline="3000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0.00615t</a:t>
            </a:r>
            <a:endPar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5.263 = e</a:t>
            </a:r>
            <a:r>
              <a:rPr kumimoji="0" lang="en-US" sz="2400" b="0" i="0" u="none" strike="noStrike" kern="1200" cap="none" spc="0" normalizeH="0" baseline="3000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0.00615t</a:t>
            </a:r>
            <a:endPar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ln (5.263) / 0.00615 = t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270.03 = t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panose="020B0502020104020203"/>
                <a:ea typeface="Calibri" panose="020F0502020204030204" pitchFamily="34" charset="0"/>
                <a:cs typeface="Times New Roman" panose="02020603050405020304" pitchFamily="18" charset="0"/>
              </a:rPr>
              <a:t>270.03 hours = 11.25 days </a:t>
            </a:r>
          </a:p>
        </p:txBody>
      </p:sp>
    </p:spTree>
    <p:extLst>
      <p:ext uri="{BB962C8B-B14F-4D97-AF65-F5344CB8AC3E}">
        <p14:creationId xmlns:p14="http://schemas.microsoft.com/office/powerpoint/2010/main" val="3407090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60000">
              <a:schemeClr val="accent4"/>
            </a:gs>
            <a:gs pos="89000">
              <a:schemeClr val="accent6">
                <a:lumMod val="40000"/>
                <a:lumOff val="60000"/>
              </a:schemeClr>
            </a:gs>
            <a:gs pos="100000">
              <a:schemeClr val="accent6">
                <a:lumMod val="20000"/>
                <a:lumOff val="80000"/>
              </a:schemeClr>
            </a:gs>
            <a:gs pos="2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00B27-644F-4D50-A410-4588166BE5DF}"/>
              </a:ext>
            </a:extLst>
          </p:cNvPr>
          <p:cNvSpPr>
            <a:spLocks noGrp="1"/>
          </p:cNvSpPr>
          <p:nvPr>
            <p:ph type="title"/>
          </p:nvPr>
        </p:nvSpPr>
        <p:spPr>
          <a:xfrm>
            <a:off x="1162384" y="305588"/>
            <a:ext cx="11029616" cy="988332"/>
          </a:xfrm>
        </p:spPr>
        <p:txBody>
          <a:bodyPr>
            <a:normAutofit/>
          </a:bodyPr>
          <a:lstStyle/>
          <a:p>
            <a:r>
              <a:rPr lang="en-US" sz="4800" dirty="0">
                <a:solidFill>
                  <a:schemeClr val="bg1"/>
                </a:solidFill>
              </a:rPr>
              <a:t>Comparison to Movie Timeline</a:t>
            </a:r>
          </a:p>
        </p:txBody>
      </p:sp>
      <p:sp>
        <p:nvSpPr>
          <p:cNvPr id="3" name="Text Placeholder 2">
            <a:extLst>
              <a:ext uri="{FF2B5EF4-FFF2-40B4-BE49-F238E27FC236}">
                <a16:creationId xmlns:a16="http://schemas.microsoft.com/office/drawing/2014/main" id="{A7BEB51E-6B21-4F79-9EAD-9F793DD56CA4}"/>
              </a:ext>
            </a:extLst>
          </p:cNvPr>
          <p:cNvSpPr>
            <a:spLocks noGrp="1"/>
          </p:cNvSpPr>
          <p:nvPr>
            <p:ph type="body" idx="1"/>
          </p:nvPr>
        </p:nvSpPr>
        <p:spPr>
          <a:xfrm>
            <a:off x="1601608" y="270263"/>
            <a:ext cx="5194769" cy="557784"/>
          </a:xfrm>
        </p:spPr>
        <p:txBody>
          <a:bodyPr/>
          <a:lstStyle/>
          <a:p>
            <a:r>
              <a:rPr lang="en-US" dirty="0"/>
              <a:t> </a:t>
            </a:r>
          </a:p>
        </p:txBody>
      </p:sp>
      <p:sp>
        <p:nvSpPr>
          <p:cNvPr id="4" name="Content Placeholder 3">
            <a:extLst>
              <a:ext uri="{FF2B5EF4-FFF2-40B4-BE49-F238E27FC236}">
                <a16:creationId xmlns:a16="http://schemas.microsoft.com/office/drawing/2014/main" id="{0F2CD901-7689-4F02-8564-F3F10C59DB33}"/>
              </a:ext>
            </a:extLst>
          </p:cNvPr>
          <p:cNvSpPr>
            <a:spLocks noGrp="1"/>
          </p:cNvSpPr>
          <p:nvPr>
            <p:ph sz="half" idx="2"/>
          </p:nvPr>
        </p:nvSpPr>
        <p:spPr>
          <a:xfrm>
            <a:off x="753473" y="1522934"/>
            <a:ext cx="4905205" cy="4599570"/>
          </a:xfrm>
        </p:spPr>
        <p:txBody>
          <a:bodyPr>
            <a:noAutofit/>
          </a:bodyPr>
          <a:lstStyle/>
          <a:p>
            <a:r>
              <a:rPr lang="en-US" sz="2000" b="1" dirty="0">
                <a:solidFill>
                  <a:schemeClr val="tx1"/>
                </a:solidFill>
              </a:rPr>
              <a:t>Starting time </a:t>
            </a:r>
            <a:r>
              <a:rPr lang="en-US" sz="2000" b="0" i="0" dirty="0">
                <a:solidFill>
                  <a:schemeClr val="tx1"/>
                </a:solidFill>
                <a:effectLst/>
              </a:rPr>
              <a:t>— 8 PM at Stark Expo</a:t>
            </a:r>
          </a:p>
          <a:p>
            <a:r>
              <a:rPr lang="en-US" sz="2000" b="1" dirty="0">
                <a:solidFill>
                  <a:schemeClr val="tx1"/>
                </a:solidFill>
              </a:rPr>
              <a:t>Day 1 </a:t>
            </a:r>
            <a:r>
              <a:rPr lang="en-US" sz="2000" b="0" i="0" dirty="0">
                <a:solidFill>
                  <a:schemeClr val="tx1"/>
                </a:solidFill>
                <a:effectLst/>
              </a:rPr>
              <a:t>— Senate Armed Services Committee Meeting</a:t>
            </a:r>
          </a:p>
          <a:p>
            <a:r>
              <a:rPr lang="en-US" sz="2000" b="1" dirty="0">
                <a:solidFill>
                  <a:schemeClr val="tx1"/>
                </a:solidFill>
              </a:rPr>
              <a:t>Day 2 </a:t>
            </a:r>
            <a:r>
              <a:rPr lang="en-US" sz="2000" b="0" i="0" dirty="0">
                <a:solidFill>
                  <a:schemeClr val="tx1"/>
                </a:solidFill>
                <a:effectLst/>
              </a:rPr>
              <a:t>—</a:t>
            </a:r>
            <a:r>
              <a:rPr lang="en-US" sz="2000" dirty="0">
                <a:solidFill>
                  <a:schemeClr val="tx1"/>
                </a:solidFill>
              </a:rPr>
              <a:t> Tony appoints Pepper CEO of Stark Industries </a:t>
            </a:r>
          </a:p>
          <a:p>
            <a:r>
              <a:rPr lang="en-US" sz="2000" b="1" dirty="0">
                <a:solidFill>
                  <a:schemeClr val="tx1"/>
                </a:solidFill>
              </a:rPr>
              <a:t>Day 3 </a:t>
            </a:r>
            <a:r>
              <a:rPr lang="en-US" sz="2000" b="0" i="0" dirty="0">
                <a:solidFill>
                  <a:schemeClr val="tx1"/>
                </a:solidFill>
                <a:effectLst/>
              </a:rPr>
              <a:t>— </a:t>
            </a:r>
            <a:r>
              <a:rPr lang="en-US" sz="2000" dirty="0">
                <a:solidFill>
                  <a:schemeClr val="tx1"/>
                </a:solidFill>
              </a:rPr>
              <a:t>Tony meets Natasha </a:t>
            </a:r>
            <a:endParaRPr lang="en-US" sz="2000" b="0" i="0" dirty="0">
              <a:solidFill>
                <a:schemeClr val="tx1"/>
              </a:solidFill>
              <a:effectLst/>
            </a:endParaRPr>
          </a:p>
          <a:p>
            <a:r>
              <a:rPr lang="en-US" sz="2000" b="1" dirty="0">
                <a:solidFill>
                  <a:schemeClr val="tx1"/>
                </a:solidFill>
              </a:rPr>
              <a:t>Day 4 </a:t>
            </a:r>
            <a:r>
              <a:rPr lang="en-US" sz="2000" b="0" i="0" dirty="0">
                <a:solidFill>
                  <a:schemeClr val="tx1"/>
                </a:solidFill>
                <a:effectLst/>
              </a:rPr>
              <a:t>— Tony competes in the Monaco Grand Prix and is attacked by Anton Vanko </a:t>
            </a:r>
          </a:p>
          <a:p>
            <a:r>
              <a:rPr lang="en-US" sz="2000" b="1" dirty="0">
                <a:solidFill>
                  <a:schemeClr val="tx1"/>
                </a:solidFill>
              </a:rPr>
              <a:t>Day 5 </a:t>
            </a:r>
            <a:r>
              <a:rPr lang="en-US" sz="2000" b="0" i="0" dirty="0">
                <a:solidFill>
                  <a:schemeClr val="tx1"/>
                </a:solidFill>
                <a:effectLst/>
              </a:rPr>
              <a:t>— Tony visits Vanko in jail </a:t>
            </a:r>
          </a:p>
          <a:p>
            <a:r>
              <a:rPr lang="en-US" sz="2000" b="1" dirty="0">
                <a:solidFill>
                  <a:schemeClr val="tx1"/>
                </a:solidFill>
              </a:rPr>
              <a:t>Day 6 </a:t>
            </a:r>
            <a:r>
              <a:rPr lang="en-US" sz="2000" b="0" i="0" dirty="0">
                <a:solidFill>
                  <a:schemeClr val="tx1"/>
                </a:solidFill>
                <a:effectLst/>
              </a:rPr>
              <a:t>—</a:t>
            </a:r>
            <a:r>
              <a:rPr lang="en-US" sz="2000" dirty="0">
                <a:solidFill>
                  <a:schemeClr val="tx1"/>
                </a:solidFill>
              </a:rPr>
              <a:t> Tony and Pepper fly home </a:t>
            </a:r>
          </a:p>
        </p:txBody>
      </p:sp>
      <p:sp>
        <p:nvSpPr>
          <p:cNvPr id="5" name="Text Placeholder 4">
            <a:extLst>
              <a:ext uri="{FF2B5EF4-FFF2-40B4-BE49-F238E27FC236}">
                <a16:creationId xmlns:a16="http://schemas.microsoft.com/office/drawing/2014/main" id="{0243F9A9-A6AA-40B0-AACA-D755B3B97CA6}"/>
              </a:ext>
            </a:extLst>
          </p:cNvPr>
          <p:cNvSpPr>
            <a:spLocks noGrp="1"/>
          </p:cNvSpPr>
          <p:nvPr>
            <p:ph type="body" sz="quarter" idx="3"/>
          </p:nvPr>
        </p:nvSpPr>
        <p:spPr>
          <a:xfrm>
            <a:off x="5834846" y="45660"/>
            <a:ext cx="5194770" cy="553373"/>
          </a:xfrm>
        </p:spPr>
        <p:txBody>
          <a:bodyPr/>
          <a:lstStyle/>
          <a:p>
            <a:r>
              <a:rPr lang="en-US" dirty="0"/>
              <a:t> </a:t>
            </a:r>
          </a:p>
        </p:txBody>
      </p:sp>
      <p:sp>
        <p:nvSpPr>
          <p:cNvPr id="6" name="Content Placeholder 5">
            <a:extLst>
              <a:ext uri="{FF2B5EF4-FFF2-40B4-BE49-F238E27FC236}">
                <a16:creationId xmlns:a16="http://schemas.microsoft.com/office/drawing/2014/main" id="{5F0466E8-F1D0-412A-9DA7-6C6147608E16}"/>
              </a:ext>
            </a:extLst>
          </p:cNvPr>
          <p:cNvSpPr>
            <a:spLocks noGrp="1"/>
          </p:cNvSpPr>
          <p:nvPr>
            <p:ph sz="quarter" idx="4"/>
          </p:nvPr>
        </p:nvSpPr>
        <p:spPr>
          <a:xfrm>
            <a:off x="5834846" y="1553848"/>
            <a:ext cx="5194771" cy="4204529"/>
          </a:xfrm>
        </p:spPr>
        <p:txBody>
          <a:bodyPr>
            <a:normAutofit/>
          </a:bodyPr>
          <a:lstStyle/>
          <a:p>
            <a:r>
              <a:rPr lang="en-US" sz="2000" b="1" dirty="0">
                <a:solidFill>
                  <a:schemeClr val="tx1"/>
                </a:solidFill>
              </a:rPr>
              <a:t>Day 7 </a:t>
            </a:r>
            <a:r>
              <a:rPr lang="en-US" sz="2000" b="0" i="0" dirty="0">
                <a:solidFill>
                  <a:schemeClr val="tx1"/>
                </a:solidFill>
                <a:effectLst/>
              </a:rPr>
              <a:t>— Rhodey confronts Tony about his recent behavior </a:t>
            </a:r>
          </a:p>
          <a:p>
            <a:r>
              <a:rPr lang="en-US" sz="2000" b="1" dirty="0">
                <a:solidFill>
                  <a:schemeClr val="tx1"/>
                </a:solidFill>
              </a:rPr>
              <a:t>Day 8 </a:t>
            </a:r>
            <a:r>
              <a:rPr lang="en-US" sz="2000" b="0" i="0" dirty="0">
                <a:solidFill>
                  <a:schemeClr val="tx1"/>
                </a:solidFill>
                <a:effectLst/>
              </a:rPr>
              <a:t>—</a:t>
            </a:r>
            <a:r>
              <a:rPr lang="en-US" sz="2000" dirty="0">
                <a:solidFill>
                  <a:schemeClr val="tx1"/>
                </a:solidFill>
              </a:rPr>
              <a:t> Tony throws his birthday party </a:t>
            </a:r>
          </a:p>
          <a:p>
            <a:r>
              <a:rPr lang="en-US" sz="2000" b="1" dirty="0">
                <a:solidFill>
                  <a:schemeClr val="tx1"/>
                </a:solidFill>
              </a:rPr>
              <a:t>Day 9 </a:t>
            </a:r>
            <a:r>
              <a:rPr lang="en-US" sz="2000" b="0" i="0" dirty="0">
                <a:solidFill>
                  <a:schemeClr val="tx1"/>
                </a:solidFill>
                <a:effectLst/>
              </a:rPr>
              <a:t>— Nick Fury and Natasha force Tony to research ways to save himself </a:t>
            </a:r>
          </a:p>
          <a:p>
            <a:r>
              <a:rPr lang="en-US" sz="2000" b="1" dirty="0">
                <a:solidFill>
                  <a:schemeClr val="tx1"/>
                </a:solidFill>
              </a:rPr>
              <a:t>Day 10 </a:t>
            </a:r>
            <a:r>
              <a:rPr lang="en-US" sz="2000" b="0" i="0" dirty="0">
                <a:solidFill>
                  <a:schemeClr val="tx1"/>
                </a:solidFill>
                <a:effectLst/>
              </a:rPr>
              <a:t>— Tony invents a new element capable of powering the arc reactor and that saves him from needing palladium. </a:t>
            </a:r>
            <a:endParaRPr lang="en-US" sz="2000" dirty="0">
              <a:solidFill>
                <a:schemeClr val="tx1"/>
              </a:solidFill>
            </a:endParaRPr>
          </a:p>
          <a:p>
            <a:endParaRPr lang="en-US" dirty="0"/>
          </a:p>
        </p:txBody>
      </p:sp>
      <p:sp>
        <p:nvSpPr>
          <p:cNvPr id="7" name="TextBox 6">
            <a:extLst>
              <a:ext uri="{FF2B5EF4-FFF2-40B4-BE49-F238E27FC236}">
                <a16:creationId xmlns:a16="http://schemas.microsoft.com/office/drawing/2014/main" id="{592051ED-4960-4DDC-BAFC-1566ACE953A9}"/>
              </a:ext>
            </a:extLst>
          </p:cNvPr>
          <p:cNvSpPr txBox="1"/>
          <p:nvPr/>
        </p:nvSpPr>
        <p:spPr>
          <a:xfrm>
            <a:off x="5658678" y="4929808"/>
            <a:ext cx="602973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Franklin Gothic Book" panose="020B0502020104020203"/>
                <a:ea typeface="+mn-ea"/>
                <a:cs typeface="+mn-cs"/>
              </a:rPr>
              <a:t>If this timeline is correct, it makes sense that Tony was running out of time when he finally figured out how to create the new element. Technically, he only would have had a little over a day left to live. </a:t>
            </a:r>
          </a:p>
        </p:txBody>
      </p:sp>
    </p:spTree>
    <p:extLst>
      <p:ext uri="{BB962C8B-B14F-4D97-AF65-F5344CB8AC3E}">
        <p14:creationId xmlns:p14="http://schemas.microsoft.com/office/powerpoint/2010/main" val="2193040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60000">
              <a:schemeClr val="accent4"/>
            </a:gs>
            <a:gs pos="89000">
              <a:schemeClr val="accent6">
                <a:lumMod val="40000"/>
                <a:lumOff val="60000"/>
              </a:schemeClr>
            </a:gs>
            <a:gs pos="100000">
              <a:schemeClr val="accent6">
                <a:lumMod val="20000"/>
                <a:lumOff val="80000"/>
              </a:schemeClr>
            </a:gs>
            <a:gs pos="2000">
              <a:schemeClr val="accent3">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7A0A9-276A-4098-9832-D1FDD796BAF8}"/>
              </a:ext>
            </a:extLst>
          </p:cNvPr>
          <p:cNvSpPr>
            <a:spLocks noGrp="1"/>
          </p:cNvSpPr>
          <p:nvPr>
            <p:ph type="title"/>
          </p:nvPr>
        </p:nvSpPr>
        <p:spPr>
          <a:xfrm>
            <a:off x="901229" y="321695"/>
            <a:ext cx="11029616" cy="988332"/>
          </a:xfrm>
        </p:spPr>
        <p:txBody>
          <a:bodyPr>
            <a:normAutofit/>
          </a:bodyPr>
          <a:lstStyle/>
          <a:p>
            <a:r>
              <a:rPr lang="en-US" sz="4000" dirty="0">
                <a:solidFill>
                  <a:schemeClr val="bg1"/>
                </a:solidFill>
              </a:rPr>
              <a:t>Comparison to real Palladium Decay</a:t>
            </a:r>
          </a:p>
        </p:txBody>
      </p:sp>
      <p:sp>
        <p:nvSpPr>
          <p:cNvPr id="3" name="Text Placeholder 2">
            <a:extLst>
              <a:ext uri="{FF2B5EF4-FFF2-40B4-BE49-F238E27FC236}">
                <a16:creationId xmlns:a16="http://schemas.microsoft.com/office/drawing/2014/main" id="{0C3F7792-3894-47C9-B8FC-8F0290EAB0A1}"/>
              </a:ext>
            </a:extLst>
          </p:cNvPr>
          <p:cNvSpPr>
            <a:spLocks noGrp="1"/>
          </p:cNvSpPr>
          <p:nvPr>
            <p:ph type="body" idx="1"/>
          </p:nvPr>
        </p:nvSpPr>
        <p:spPr>
          <a:xfrm>
            <a:off x="804832" y="3982083"/>
            <a:ext cx="5668381" cy="2524609"/>
          </a:xfrm>
        </p:spPr>
        <p:txBody>
          <a:bodyPr/>
          <a:lstStyle/>
          <a:p>
            <a:pPr marL="342900" indent="-342900">
              <a:buFont typeface="Wingdings" panose="05000000000000000000" pitchFamily="2" charset="2"/>
              <a:buChar char="§"/>
            </a:pPr>
            <a:r>
              <a:rPr lang="en-US" sz="2200" dirty="0">
                <a:solidFill>
                  <a:schemeClr val="tx1"/>
                </a:solidFill>
              </a:rPr>
              <a:t>In reality, to decay completely at or below the 0.1 level of detectable trace elements in the body, it would take about 169.3 days. In other words, the arc reactor must be really catalyzing the reaction in order to shorten that time to 38 hours.   </a:t>
            </a:r>
          </a:p>
        </p:txBody>
      </p:sp>
      <p:sp>
        <p:nvSpPr>
          <p:cNvPr id="4" name="Content Placeholder 3">
            <a:extLst>
              <a:ext uri="{FF2B5EF4-FFF2-40B4-BE49-F238E27FC236}">
                <a16:creationId xmlns:a16="http://schemas.microsoft.com/office/drawing/2014/main" id="{713DF998-E15A-490C-90CB-C75FDADA4467}"/>
              </a:ext>
            </a:extLst>
          </p:cNvPr>
          <p:cNvSpPr>
            <a:spLocks noGrp="1"/>
          </p:cNvSpPr>
          <p:nvPr>
            <p:ph sz="half" idx="2"/>
          </p:nvPr>
        </p:nvSpPr>
        <p:spPr>
          <a:xfrm>
            <a:off x="422029" y="1559524"/>
            <a:ext cx="3907919" cy="2524608"/>
          </a:xfrm>
        </p:spPr>
        <p:txBody>
          <a:bodyPr>
            <a:noAutofit/>
          </a:bodyPr>
          <a:lstStyle/>
          <a:p>
            <a:r>
              <a:rPr lang="en-US" sz="2200" dirty="0">
                <a:solidFill>
                  <a:schemeClr val="tx1"/>
                </a:solidFill>
              </a:rPr>
              <a:t>In the movie, the Palladium cores are depleted in about 38 hours. To compare this to real Palladium, the isotope Palladium-103 has a half-life of 16.99 days. </a:t>
            </a:r>
          </a:p>
        </p:txBody>
      </p:sp>
      <p:sp>
        <p:nvSpPr>
          <p:cNvPr id="5" name="Text Placeholder 4">
            <a:extLst>
              <a:ext uri="{FF2B5EF4-FFF2-40B4-BE49-F238E27FC236}">
                <a16:creationId xmlns:a16="http://schemas.microsoft.com/office/drawing/2014/main" id="{0B79B027-F928-4C3C-B79A-489558A11825}"/>
              </a:ext>
            </a:extLst>
          </p:cNvPr>
          <p:cNvSpPr>
            <a:spLocks noGrp="1"/>
          </p:cNvSpPr>
          <p:nvPr>
            <p:ph type="body" sz="quarter" idx="3"/>
          </p:nvPr>
        </p:nvSpPr>
        <p:spPr>
          <a:xfrm>
            <a:off x="1548070" y="1310027"/>
            <a:ext cx="5194770" cy="553373"/>
          </a:xfrm>
        </p:spPr>
        <p:txBody>
          <a:bodyPr/>
          <a:lstStyle/>
          <a:p>
            <a:r>
              <a:rPr lang="en-US" dirty="0"/>
              <a:t> </a:t>
            </a:r>
          </a:p>
        </p:txBody>
      </p:sp>
      <p:sp>
        <p:nvSpPr>
          <p:cNvPr id="6" name="Content Placeholder 5">
            <a:extLst>
              <a:ext uri="{FF2B5EF4-FFF2-40B4-BE49-F238E27FC236}">
                <a16:creationId xmlns:a16="http://schemas.microsoft.com/office/drawing/2014/main" id="{6B66CE07-DC52-4FF4-9A46-A0DCFD96322B}"/>
              </a:ext>
            </a:extLst>
          </p:cNvPr>
          <p:cNvSpPr>
            <a:spLocks noGrp="1"/>
          </p:cNvSpPr>
          <p:nvPr>
            <p:ph sz="quarter" idx="4"/>
          </p:nvPr>
        </p:nvSpPr>
        <p:spPr>
          <a:xfrm>
            <a:off x="6357158" y="1458551"/>
            <a:ext cx="5194771" cy="5077754"/>
          </a:xfrm>
        </p:spPr>
        <p:txBody>
          <a:bodyPr>
            <a:normAutofit/>
          </a:bodyPr>
          <a:lstStyle/>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50 = 100e</a:t>
            </a:r>
            <a:r>
              <a:rPr lang="en-US" sz="2400" baseline="30000" dirty="0">
                <a:solidFill>
                  <a:schemeClr val="tx1"/>
                </a:solidFill>
                <a:effectLst/>
                <a:ea typeface="Calibri" panose="020F0502020204030204" pitchFamily="34" charset="0"/>
                <a:cs typeface="Times New Roman" panose="02020603050405020304" pitchFamily="18" charset="0"/>
              </a:rPr>
              <a:t>k(-16.99)</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0.5 = e</a:t>
            </a:r>
            <a:r>
              <a:rPr lang="en-US" sz="2400" baseline="30000" dirty="0">
                <a:solidFill>
                  <a:schemeClr val="tx1"/>
                </a:solidFill>
                <a:effectLst/>
                <a:ea typeface="Calibri" panose="020F0502020204030204" pitchFamily="34" charset="0"/>
                <a:cs typeface="Times New Roman" panose="02020603050405020304" pitchFamily="18" charset="0"/>
              </a:rPr>
              <a:t>k(-16.99)</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ln (0.5) / -16.99 = k </a:t>
            </a: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.040797362 = k </a:t>
            </a:r>
          </a:p>
          <a:p>
            <a:pPr marL="0" indent="0" algn="ctr">
              <a:lnSpc>
                <a:spcPct val="107000"/>
              </a:lnSpc>
              <a:spcBef>
                <a:spcPts val="0"/>
              </a:spcBef>
              <a:spcAft>
                <a:spcPts val="800"/>
              </a:spcAft>
              <a:buNone/>
            </a:pPr>
            <a:r>
              <a:rPr lang="en-US" sz="2400" dirty="0">
                <a:solidFill>
                  <a:schemeClr val="tx1"/>
                </a:solidFill>
                <a:ea typeface="Calibri" panose="020F0502020204030204" pitchFamily="34" charset="0"/>
                <a:cs typeface="Times New Roman" panose="02020603050405020304" pitchFamily="18" charset="0"/>
              </a:rPr>
              <a:t>↓</a:t>
            </a: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0.1 = 100e</a:t>
            </a:r>
            <a:r>
              <a:rPr lang="en-US" sz="2400" baseline="30000" dirty="0">
                <a:solidFill>
                  <a:schemeClr val="tx1"/>
                </a:solidFill>
                <a:effectLst/>
                <a:ea typeface="Calibri" panose="020F0502020204030204" pitchFamily="34" charset="0"/>
                <a:cs typeface="Times New Roman" panose="02020603050405020304" pitchFamily="18" charset="0"/>
              </a:rPr>
              <a:t>-0.040797362t</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0.001 = e</a:t>
            </a:r>
            <a:r>
              <a:rPr lang="en-US" sz="2400" baseline="30000" dirty="0">
                <a:solidFill>
                  <a:schemeClr val="tx1"/>
                </a:solidFill>
                <a:effectLst/>
                <a:ea typeface="Calibri" panose="020F0502020204030204" pitchFamily="34" charset="0"/>
                <a:cs typeface="Times New Roman" panose="02020603050405020304" pitchFamily="18" charset="0"/>
              </a:rPr>
              <a:t>-0.040797362t</a:t>
            </a:r>
            <a:endParaRPr lang="en-US" sz="2400" dirty="0">
              <a:solidFill>
                <a:schemeClr val="tx1"/>
              </a:solidFill>
              <a:effectLst/>
              <a:ea typeface="Calibri" panose="020F0502020204030204" pitchFamily="34" charset="0"/>
              <a:cs typeface="Times New Roman" panose="02020603050405020304" pitchFamily="18" charset="0"/>
            </a:endParaRP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ln (0.001) / -0.040797362= t</a:t>
            </a:r>
          </a:p>
          <a:p>
            <a:pPr marL="0" marR="0" indent="0" algn="ctr">
              <a:lnSpc>
                <a:spcPct val="107000"/>
              </a:lnSpc>
              <a:spcBef>
                <a:spcPts val="0"/>
              </a:spcBef>
              <a:spcAft>
                <a:spcPts val="800"/>
              </a:spcAft>
              <a:buNone/>
            </a:pPr>
            <a:r>
              <a:rPr lang="en-US" sz="2400" dirty="0">
                <a:solidFill>
                  <a:schemeClr val="tx1"/>
                </a:solidFill>
                <a:effectLst/>
                <a:ea typeface="Calibri" panose="020F0502020204030204" pitchFamily="34" charset="0"/>
                <a:cs typeface="Times New Roman" panose="02020603050405020304" pitchFamily="18" charset="0"/>
              </a:rPr>
              <a:t>169.3 days = t   </a:t>
            </a:r>
          </a:p>
          <a:p>
            <a:pPr marL="0" marR="0" indent="0" algn="ctr">
              <a:lnSpc>
                <a:spcPct val="107000"/>
              </a:lnSpc>
              <a:spcBef>
                <a:spcPts val="0"/>
              </a:spcBef>
              <a:spcAft>
                <a:spcPts val="800"/>
              </a:spcAft>
              <a:buNone/>
            </a:pPr>
            <a:endParaRPr lang="en-US" sz="2800" dirty="0">
              <a:solidFill>
                <a:schemeClr val="tx1"/>
              </a:solidFill>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000" dirty="0">
              <a:solidFill>
                <a:schemeClr val="tx1"/>
              </a:solidFill>
              <a:effectLst/>
              <a:ea typeface="Calibri" panose="020F0502020204030204" pitchFamily="34" charset="0"/>
              <a:cs typeface="Times New Roman" panose="02020603050405020304" pitchFamily="18" charset="0"/>
            </a:endParaRPr>
          </a:p>
          <a:p>
            <a:endParaRPr lang="en-US" dirty="0"/>
          </a:p>
        </p:txBody>
      </p:sp>
      <p:pic>
        <p:nvPicPr>
          <p:cNvPr id="7" name="Picture 6" descr="Palladium | Marvel Cinematic Universe Wiki | Fandom">
            <a:extLst>
              <a:ext uri="{FF2B5EF4-FFF2-40B4-BE49-F238E27FC236}">
                <a16:creationId xmlns:a16="http://schemas.microsoft.com/office/drawing/2014/main" id="{8568C899-815B-4A98-BDC3-71EE9C58B0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85411" y="1396731"/>
            <a:ext cx="2732929" cy="2600697"/>
          </a:xfrm>
          <a:prstGeom prst="rect">
            <a:avLst/>
          </a:prstGeom>
          <a:noFill/>
          <a:ln>
            <a:solidFill>
              <a:schemeClr val="accent2">
                <a:lumMod val="50000"/>
              </a:schemeClr>
            </a:solidFill>
          </a:ln>
        </p:spPr>
      </p:pic>
    </p:spTree>
    <p:extLst>
      <p:ext uri="{BB962C8B-B14F-4D97-AF65-F5344CB8AC3E}">
        <p14:creationId xmlns:p14="http://schemas.microsoft.com/office/powerpoint/2010/main" val="251417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449D-6782-499C-B983-3A84598267F6}"/>
              </a:ext>
            </a:extLst>
          </p:cNvPr>
          <p:cNvSpPr>
            <a:spLocks noGrp="1"/>
          </p:cNvSpPr>
          <p:nvPr>
            <p:ph type="title"/>
          </p:nvPr>
        </p:nvSpPr>
        <p:spPr>
          <a:xfrm>
            <a:off x="581192" y="355606"/>
            <a:ext cx="11029616" cy="988332"/>
          </a:xfrm>
          <a:noFill/>
        </p:spPr>
        <p:txBody>
          <a:bodyPr>
            <a:normAutofit/>
          </a:bodyPr>
          <a:lstStyle/>
          <a:p>
            <a:r>
              <a:rPr lang="en-US" sz="4400" dirty="0">
                <a:solidFill>
                  <a:schemeClr val="bg1"/>
                </a:solidFill>
              </a:rPr>
              <a:t>Conclusion</a:t>
            </a:r>
          </a:p>
        </p:txBody>
      </p:sp>
      <p:sp>
        <p:nvSpPr>
          <p:cNvPr id="3" name="Text Placeholder 2">
            <a:extLst>
              <a:ext uri="{FF2B5EF4-FFF2-40B4-BE49-F238E27FC236}">
                <a16:creationId xmlns:a16="http://schemas.microsoft.com/office/drawing/2014/main" id="{C14051C1-EEE5-4252-83E3-0F6964D998B9}"/>
              </a:ext>
            </a:extLst>
          </p:cNvPr>
          <p:cNvSpPr>
            <a:spLocks noGrp="1"/>
          </p:cNvSpPr>
          <p:nvPr>
            <p:ph type="body" idx="1"/>
          </p:nvPr>
        </p:nvSpPr>
        <p:spPr>
          <a:xfrm>
            <a:off x="285770" y="570880"/>
            <a:ext cx="5194769" cy="557784"/>
          </a:xfrm>
        </p:spPr>
        <p:txBody>
          <a:bodyPr/>
          <a:lstStyle/>
          <a:p>
            <a:r>
              <a:rPr lang="en-US" dirty="0"/>
              <a:t> </a:t>
            </a:r>
          </a:p>
        </p:txBody>
      </p:sp>
      <p:sp>
        <p:nvSpPr>
          <p:cNvPr id="4" name="Content Placeholder 3">
            <a:extLst>
              <a:ext uri="{FF2B5EF4-FFF2-40B4-BE49-F238E27FC236}">
                <a16:creationId xmlns:a16="http://schemas.microsoft.com/office/drawing/2014/main" id="{F9B92079-6A65-425C-AB1A-44546C54690F}"/>
              </a:ext>
            </a:extLst>
          </p:cNvPr>
          <p:cNvSpPr>
            <a:spLocks noGrp="1"/>
          </p:cNvSpPr>
          <p:nvPr>
            <p:ph sz="half" idx="2"/>
          </p:nvPr>
        </p:nvSpPr>
        <p:spPr>
          <a:xfrm>
            <a:off x="165464" y="1490576"/>
            <a:ext cx="4488851" cy="5177510"/>
          </a:xfrm>
        </p:spPr>
        <p:txBody>
          <a:bodyPr>
            <a:normAutofit/>
          </a:bodyPr>
          <a:lstStyle/>
          <a:p>
            <a:r>
              <a:rPr lang="en-US" sz="1800" dirty="0">
                <a:solidFill>
                  <a:schemeClr val="bg1"/>
                </a:solidFill>
              </a:rPr>
              <a:t>Thankfully, everyone’s favorite “genius, billionaire, playboy, philanthropist” saves himself by creating a completely new element that is capable of powering his Iron Man suit AND enabling the arc reactor to continue keeping the shrapnel away from his heart. </a:t>
            </a:r>
          </a:p>
          <a:p>
            <a:r>
              <a:rPr lang="en-US" sz="1800" dirty="0">
                <a:solidFill>
                  <a:schemeClr val="bg1"/>
                </a:solidFill>
              </a:rPr>
              <a:t>Overall, it seems like the movie did a pretty good job following through with the rate at which Tony’s blood toxicity levels were increasing.</a:t>
            </a:r>
          </a:p>
          <a:p>
            <a:r>
              <a:rPr lang="en-US" sz="1800" dirty="0">
                <a:solidFill>
                  <a:schemeClr val="bg1"/>
                </a:solidFill>
              </a:rPr>
              <a:t>Luckily, he overcame the obstacle and used his newfound element and longer life span to save the world time and time again. </a:t>
            </a:r>
          </a:p>
        </p:txBody>
      </p:sp>
      <p:sp>
        <p:nvSpPr>
          <p:cNvPr id="5" name="Text Placeholder 4">
            <a:extLst>
              <a:ext uri="{FF2B5EF4-FFF2-40B4-BE49-F238E27FC236}">
                <a16:creationId xmlns:a16="http://schemas.microsoft.com/office/drawing/2014/main" id="{E6F5120A-FFD8-4371-903D-3FDA66B11BB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2D7452C-E61E-4FDE-8A15-06E6EF82C53A}"/>
              </a:ext>
            </a:extLst>
          </p:cNvPr>
          <p:cNvSpPr>
            <a:spLocks noGrp="1"/>
          </p:cNvSpPr>
          <p:nvPr>
            <p:ph sz="quarter" idx="4"/>
          </p:nvPr>
        </p:nvSpPr>
        <p:spPr/>
        <p:txBody>
          <a:bodyPr/>
          <a:lstStyle/>
          <a:p>
            <a:endParaRPr lang="en-US"/>
          </a:p>
        </p:txBody>
      </p:sp>
      <p:pic>
        <p:nvPicPr>
          <p:cNvPr id="7" name="Picture 6">
            <a:extLst>
              <a:ext uri="{FF2B5EF4-FFF2-40B4-BE49-F238E27FC236}">
                <a16:creationId xmlns:a16="http://schemas.microsoft.com/office/drawing/2014/main" id="{FA67A0D0-E49A-4755-AEE7-F62F01FAF91F}"/>
              </a:ext>
            </a:extLst>
          </p:cNvPr>
          <p:cNvPicPr>
            <a:picLocks noChangeAspect="1"/>
          </p:cNvPicPr>
          <p:nvPr/>
        </p:nvPicPr>
        <p:blipFill rotWithShape="1">
          <a:blip r:embed="rId2"/>
          <a:srcRect l="5849" r="20785" b="-1"/>
          <a:stretch/>
        </p:blipFill>
        <p:spPr>
          <a:xfrm>
            <a:off x="4654315" y="0"/>
            <a:ext cx="7537685" cy="6857990"/>
          </a:xfrm>
          <a:prstGeom prst="rect">
            <a:avLst/>
          </a:prstGeom>
        </p:spPr>
      </p:pic>
      <p:pic>
        <p:nvPicPr>
          <p:cNvPr id="9" name="Picture 8">
            <a:extLst>
              <a:ext uri="{FF2B5EF4-FFF2-40B4-BE49-F238E27FC236}">
                <a16:creationId xmlns:a16="http://schemas.microsoft.com/office/drawing/2014/main" id="{759E38A1-784F-49B5-8582-A809075840B6}"/>
              </a:ext>
            </a:extLst>
          </p:cNvPr>
          <p:cNvPicPr>
            <a:picLocks noChangeAspect="1"/>
          </p:cNvPicPr>
          <p:nvPr/>
        </p:nvPicPr>
        <p:blipFill>
          <a:blip r:embed="rId3"/>
          <a:stretch>
            <a:fillRect/>
          </a:stretch>
        </p:blipFill>
        <p:spPr>
          <a:xfrm>
            <a:off x="5298809" y="241009"/>
            <a:ext cx="3024123" cy="3187991"/>
          </a:xfrm>
          <a:prstGeom prst="rect">
            <a:avLst/>
          </a:prstGeom>
          <a:ln>
            <a:solidFill>
              <a:schemeClr val="accent2">
                <a:lumMod val="50000"/>
              </a:schemeClr>
            </a:solidFill>
          </a:ln>
        </p:spPr>
      </p:pic>
      <p:pic>
        <p:nvPicPr>
          <p:cNvPr id="5126" name="Picture 6" descr="Arc Reactor | Iron Man Wiki | Fandom">
            <a:extLst>
              <a:ext uri="{FF2B5EF4-FFF2-40B4-BE49-F238E27FC236}">
                <a16:creationId xmlns:a16="http://schemas.microsoft.com/office/drawing/2014/main" id="{1F16B184-8B18-4288-8CFB-908F99D70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9909" y="3711219"/>
            <a:ext cx="3291495" cy="2805432"/>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031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014B0A3D-C67D-4763-9A41-5FD1C1DFD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82" y="519396"/>
            <a:ext cx="8772939" cy="5819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044B627A-BAAA-4D10-87A2-90C0CBCAF211}"/>
              </a:ext>
            </a:extLst>
          </p:cNvPr>
          <p:cNvPicPr>
            <a:picLocks noChangeAspect="1"/>
          </p:cNvPicPr>
          <p:nvPr/>
        </p:nvPicPr>
        <p:blipFill>
          <a:blip r:embed="rId3"/>
          <a:stretch>
            <a:fillRect/>
          </a:stretch>
        </p:blipFill>
        <p:spPr>
          <a:xfrm>
            <a:off x="144532" y="153730"/>
            <a:ext cx="1473148" cy="1419966"/>
          </a:xfrm>
          <a:prstGeom prst="rect">
            <a:avLst/>
          </a:prstGeom>
        </p:spPr>
      </p:pic>
    </p:spTree>
    <p:extLst>
      <p:ext uri="{BB962C8B-B14F-4D97-AF65-F5344CB8AC3E}">
        <p14:creationId xmlns:p14="http://schemas.microsoft.com/office/powerpoint/2010/main" val="2041824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3763617" y="383063"/>
            <a:ext cx="5526157" cy="971634"/>
          </a:xfrm>
          <a:solidFill>
            <a:srgbClr val="FFE699">
              <a:alpha val="80000"/>
            </a:srgbClr>
          </a:solidFill>
        </p:spPr>
        <p:txBody>
          <a:bodyPr>
            <a:normAutofit/>
          </a:bodyPr>
          <a:lstStyle/>
          <a:p>
            <a:r>
              <a:rPr lang="en-US" sz="5400" dirty="0">
                <a:latin typeface="Amasis MT Pro Medium" panose="02040604050005020304" pitchFamily="18" charset="0"/>
              </a:rPr>
              <a:t>Final Thoughts</a:t>
            </a:r>
          </a:p>
        </p:txBody>
      </p:sp>
      <p:sp>
        <p:nvSpPr>
          <p:cNvPr id="8" name="Title 5">
            <a:extLst>
              <a:ext uri="{FF2B5EF4-FFF2-40B4-BE49-F238E27FC236}">
                <a16:creationId xmlns:a16="http://schemas.microsoft.com/office/drawing/2014/main" id="{D2F814ED-ACD6-4C87-A9CE-C31C0EDEFEAF}"/>
              </a:ext>
            </a:extLst>
          </p:cNvPr>
          <p:cNvSpPr txBox="1">
            <a:spLocks/>
          </p:cNvSpPr>
          <p:nvPr/>
        </p:nvSpPr>
        <p:spPr>
          <a:xfrm>
            <a:off x="490331" y="1865243"/>
            <a:ext cx="11304104" cy="4257261"/>
          </a:xfrm>
          <a:prstGeom prst="rect">
            <a:avLst/>
          </a:prstGeom>
          <a:solidFill>
            <a:srgbClr val="FFE699">
              <a:alpha val="80000"/>
            </a:srgb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914400">
              <a:buAutoNum type="arabicPeriod"/>
            </a:pPr>
            <a:r>
              <a:rPr lang="en-US" sz="5400" dirty="0">
                <a:latin typeface="Amasis MT Pro Medium" panose="02040604050005020304" pitchFamily="18" charset="0"/>
              </a:rPr>
              <a:t>Start Slow / Gradual Process</a:t>
            </a:r>
          </a:p>
          <a:p>
            <a:pPr marL="914400" indent="-914400">
              <a:buAutoNum type="arabicPeriod"/>
            </a:pPr>
            <a:endParaRPr lang="en-US" sz="5400" dirty="0">
              <a:latin typeface="Amasis MT Pro Medium" panose="02040604050005020304" pitchFamily="18" charset="0"/>
            </a:endParaRPr>
          </a:p>
          <a:p>
            <a:pPr marL="914400" indent="-914400">
              <a:buAutoNum type="arabicPeriod" startAt="2"/>
            </a:pPr>
            <a:r>
              <a:rPr lang="en-US" sz="5400" dirty="0">
                <a:latin typeface="Amasis MT Pro Medium" panose="02040604050005020304" pitchFamily="18" charset="0"/>
              </a:rPr>
              <a:t>Be Willing To Give Up Control</a:t>
            </a:r>
          </a:p>
          <a:p>
            <a:pPr marL="914400" indent="-914400">
              <a:buAutoNum type="arabicPeriod" startAt="2"/>
            </a:pPr>
            <a:endParaRPr lang="en-US" sz="5400" dirty="0">
              <a:latin typeface="Amasis MT Pro Medium" panose="02040604050005020304" pitchFamily="18" charset="0"/>
            </a:endParaRPr>
          </a:p>
          <a:p>
            <a:r>
              <a:rPr lang="en-US" sz="5400" dirty="0">
                <a:latin typeface="Amasis MT Pro Medium" panose="02040604050005020304" pitchFamily="18" charset="0"/>
              </a:rPr>
              <a:t>3.  Students Need Time To Adjust</a:t>
            </a:r>
          </a:p>
        </p:txBody>
      </p:sp>
    </p:spTree>
    <p:extLst>
      <p:ext uri="{BB962C8B-B14F-4D97-AF65-F5344CB8AC3E}">
        <p14:creationId xmlns:p14="http://schemas.microsoft.com/office/powerpoint/2010/main" val="2992450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3763617" y="383063"/>
            <a:ext cx="5526157" cy="971634"/>
          </a:xfrm>
          <a:solidFill>
            <a:srgbClr val="FFE699">
              <a:alpha val="80000"/>
            </a:srgbClr>
          </a:solidFill>
        </p:spPr>
        <p:txBody>
          <a:bodyPr>
            <a:normAutofit/>
          </a:bodyPr>
          <a:lstStyle/>
          <a:p>
            <a:r>
              <a:rPr lang="en-US" sz="5400" dirty="0">
                <a:latin typeface="Amasis MT Pro Medium" panose="02040604050005020304" pitchFamily="18" charset="0"/>
              </a:rPr>
              <a:t>Thank You!!</a:t>
            </a:r>
          </a:p>
        </p:txBody>
      </p:sp>
      <p:sp>
        <p:nvSpPr>
          <p:cNvPr id="8" name="Title 5">
            <a:extLst>
              <a:ext uri="{FF2B5EF4-FFF2-40B4-BE49-F238E27FC236}">
                <a16:creationId xmlns:a16="http://schemas.microsoft.com/office/drawing/2014/main" id="{D2F814ED-ACD6-4C87-A9CE-C31C0EDEFEAF}"/>
              </a:ext>
            </a:extLst>
          </p:cNvPr>
          <p:cNvSpPr txBox="1">
            <a:spLocks/>
          </p:cNvSpPr>
          <p:nvPr/>
        </p:nvSpPr>
        <p:spPr>
          <a:xfrm>
            <a:off x="443948" y="2345635"/>
            <a:ext cx="11304104" cy="3034747"/>
          </a:xfrm>
          <a:prstGeom prst="rect">
            <a:avLst/>
          </a:prstGeom>
          <a:solidFill>
            <a:srgbClr val="FFE699">
              <a:alpha val="80000"/>
            </a:srgb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dirty="0">
                <a:latin typeface="Amasis MT Pro Medium" panose="02040604050005020304" pitchFamily="18" charset="0"/>
              </a:rPr>
              <a:t>QUESTIONS?!</a:t>
            </a:r>
          </a:p>
          <a:p>
            <a:endParaRPr lang="en-US" sz="5400" dirty="0">
              <a:latin typeface="Amasis MT Pro Medium" panose="02040604050005020304" pitchFamily="18" charset="0"/>
            </a:endParaRPr>
          </a:p>
          <a:p>
            <a:r>
              <a:rPr lang="en-US" sz="5400" dirty="0">
                <a:latin typeface="Amasis MT Pro Medium" panose="02040604050005020304" pitchFamily="18" charset="0"/>
                <a:hlinkClick r:id="rId3"/>
              </a:rPr>
              <a:t>patrick.riley@kctcs.edu</a:t>
            </a:r>
            <a:r>
              <a:rPr lang="en-US" sz="5400" dirty="0">
                <a:latin typeface="Amasis MT Pro Medium" panose="02040604050005020304" pitchFamily="18" charset="0"/>
              </a:rPr>
              <a:t> </a:t>
            </a:r>
          </a:p>
        </p:txBody>
      </p:sp>
    </p:spTree>
    <p:extLst>
      <p:ext uri="{BB962C8B-B14F-4D97-AF65-F5344CB8AC3E}">
        <p14:creationId xmlns:p14="http://schemas.microsoft.com/office/powerpoint/2010/main" val="132091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2596184" y="384522"/>
            <a:ext cx="2095085" cy="958381"/>
          </a:xfrm>
          <a:solidFill>
            <a:srgbClr val="FFE699">
              <a:alpha val="80000"/>
            </a:srgbClr>
          </a:solidFill>
        </p:spPr>
        <p:txBody>
          <a:bodyPr>
            <a:normAutofit/>
          </a:bodyPr>
          <a:lstStyle/>
          <a:p>
            <a:r>
              <a:rPr lang="en-US" sz="5400" dirty="0">
                <a:latin typeface="Amasis MT Pro Medium" panose="02040604050005020304" pitchFamily="18" charset="0"/>
              </a:rPr>
              <a:t>CSI</a:t>
            </a:r>
          </a:p>
        </p:txBody>
      </p:sp>
      <p:sp>
        <p:nvSpPr>
          <p:cNvPr id="13" name="Subtitle 2">
            <a:extLst>
              <a:ext uri="{FF2B5EF4-FFF2-40B4-BE49-F238E27FC236}">
                <a16:creationId xmlns:a16="http://schemas.microsoft.com/office/drawing/2014/main" id="{9CF83E2E-9BAB-4804-9E36-EE94EA60C61C}"/>
              </a:ext>
            </a:extLst>
          </p:cNvPr>
          <p:cNvSpPr>
            <a:spLocks noGrp="1"/>
          </p:cNvSpPr>
          <p:nvPr>
            <p:ph type="subTitle" idx="1"/>
          </p:nvPr>
        </p:nvSpPr>
        <p:spPr>
          <a:xfrm>
            <a:off x="1939787" y="1716157"/>
            <a:ext cx="3962400" cy="4191000"/>
          </a:xfrm>
          <a:solidFill>
            <a:srgbClr val="FFE699">
              <a:alpha val="76000"/>
            </a:srgbClr>
          </a:solidFill>
        </p:spPr>
        <p:txBody>
          <a:bodyPr>
            <a:normAutofit/>
          </a:bodyPr>
          <a:lstStyle/>
          <a:p>
            <a:pPr algn="l"/>
            <a:r>
              <a:rPr lang="en-US" sz="2800" b="1" dirty="0">
                <a:solidFill>
                  <a:schemeClr val="tx1"/>
                </a:solidFill>
              </a:rPr>
              <a:t>The coroner reports that the victim’s chest wound measures about 3.25 inches.</a:t>
            </a:r>
          </a:p>
          <a:p>
            <a:pPr algn="l"/>
            <a:r>
              <a:rPr lang="en-US" sz="2800" b="1" dirty="0">
                <a:solidFill>
                  <a:schemeClr val="tx1"/>
                </a:solidFill>
              </a:rPr>
              <a:t>According to the lab test, the shooter was </a:t>
            </a:r>
          </a:p>
          <a:p>
            <a:pPr algn="l"/>
            <a:r>
              <a:rPr lang="en-US" sz="2800" b="1" dirty="0">
                <a:solidFill>
                  <a:schemeClr val="tx1"/>
                </a:solidFill>
              </a:rPr>
              <a:t>D = 12.571(3.25) – 7.7619</a:t>
            </a:r>
          </a:p>
          <a:p>
            <a:pPr algn="l"/>
            <a:r>
              <a:rPr lang="en-US" sz="2800" b="1" dirty="0">
                <a:solidFill>
                  <a:schemeClr val="tx1"/>
                </a:solidFill>
              </a:rPr>
              <a:t>    = 33 feet away</a:t>
            </a:r>
          </a:p>
        </p:txBody>
      </p:sp>
      <p:graphicFrame>
        <p:nvGraphicFramePr>
          <p:cNvPr id="14" name="Chart 13">
            <a:extLst>
              <a:ext uri="{FF2B5EF4-FFF2-40B4-BE49-F238E27FC236}">
                <a16:creationId xmlns:a16="http://schemas.microsoft.com/office/drawing/2014/main" id="{4CA6FB2E-7D91-44AA-8DAE-30C8EC9BB50A}"/>
              </a:ext>
            </a:extLst>
          </p:cNvPr>
          <p:cNvGraphicFramePr>
            <a:graphicFrameLocks/>
          </p:cNvGraphicFramePr>
          <p:nvPr>
            <p:extLst>
              <p:ext uri="{D42A27DB-BD31-4B8C-83A1-F6EECF244321}">
                <p14:modId xmlns:p14="http://schemas.microsoft.com/office/powerpoint/2010/main" val="2830560740"/>
              </p:ext>
            </p:extLst>
          </p:nvPr>
        </p:nvGraphicFramePr>
        <p:xfrm>
          <a:off x="7113105" y="609600"/>
          <a:ext cx="4572000" cy="33528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2" descr="http://image.wikifoundry.com/image/1/TuP7DW46NeIi65u9b7DOgw29402/GW466H311">
            <a:extLst>
              <a:ext uri="{FF2B5EF4-FFF2-40B4-BE49-F238E27FC236}">
                <a16:creationId xmlns:a16="http://schemas.microsoft.com/office/drawing/2014/main" id="{DA90993E-87E5-49D5-8DBB-2EA3E1F4F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815" y="4370481"/>
            <a:ext cx="3364396" cy="187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99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237297" y="5566122"/>
            <a:ext cx="9476546" cy="958381"/>
          </a:xfrm>
          <a:solidFill>
            <a:srgbClr val="FFE699">
              <a:alpha val="80000"/>
            </a:srgbClr>
          </a:solidFill>
        </p:spPr>
        <p:txBody>
          <a:bodyPr>
            <a:normAutofit/>
          </a:bodyPr>
          <a:lstStyle/>
          <a:p>
            <a:r>
              <a:rPr lang="en-US" sz="5400" dirty="0">
                <a:latin typeface="Amasis MT Pro Medium" panose="02040604050005020304" pitchFamily="18" charset="0"/>
              </a:rPr>
              <a:t>Acceleration / Deceleration</a:t>
            </a:r>
          </a:p>
        </p:txBody>
      </p:sp>
      <p:pic>
        <p:nvPicPr>
          <p:cNvPr id="6" name="Picture 5" descr="A picture containing text, person&#10;&#10;Description automatically generated">
            <a:extLst>
              <a:ext uri="{FF2B5EF4-FFF2-40B4-BE49-F238E27FC236}">
                <a16:creationId xmlns:a16="http://schemas.microsoft.com/office/drawing/2014/main" id="{BE676CC7-9DA5-4811-81D2-1F866C24D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500" y="624117"/>
            <a:ext cx="4534533" cy="4763165"/>
          </a:xfrm>
          <a:prstGeom prst="rect">
            <a:avLst/>
          </a:prstGeom>
        </p:spPr>
      </p:pic>
      <p:pic>
        <p:nvPicPr>
          <p:cNvPr id="8" name="Picture 7" descr="A picture containing text, person&#10;&#10;Description automatically generated">
            <a:extLst>
              <a:ext uri="{FF2B5EF4-FFF2-40B4-BE49-F238E27FC236}">
                <a16:creationId xmlns:a16="http://schemas.microsoft.com/office/drawing/2014/main" id="{BEF168C1-D9C6-4A7A-9A53-089EB90B2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357" y="153730"/>
            <a:ext cx="5175267" cy="4206235"/>
          </a:xfrm>
          <a:prstGeom prst="rect">
            <a:avLst/>
          </a:prstGeom>
        </p:spPr>
      </p:pic>
    </p:spTree>
    <p:extLst>
      <p:ext uri="{BB962C8B-B14F-4D97-AF65-F5344CB8AC3E}">
        <p14:creationId xmlns:p14="http://schemas.microsoft.com/office/powerpoint/2010/main" val="292785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ED455-2A41-48BD-9177-64614EA292B6}"/>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2" name="Title 5">
            <a:extLst>
              <a:ext uri="{FF2B5EF4-FFF2-40B4-BE49-F238E27FC236}">
                <a16:creationId xmlns:a16="http://schemas.microsoft.com/office/drawing/2014/main" id="{73E74018-EC1E-4792-ADFD-B1ADEDB63E3F}"/>
              </a:ext>
            </a:extLst>
          </p:cNvPr>
          <p:cNvSpPr>
            <a:spLocks noGrp="1"/>
          </p:cNvSpPr>
          <p:nvPr>
            <p:ph type="ctrTitle"/>
          </p:nvPr>
        </p:nvSpPr>
        <p:spPr>
          <a:xfrm>
            <a:off x="396323" y="5192264"/>
            <a:ext cx="9476546" cy="958381"/>
          </a:xfrm>
          <a:solidFill>
            <a:srgbClr val="FFE699">
              <a:alpha val="80000"/>
            </a:srgbClr>
          </a:solidFill>
        </p:spPr>
        <p:txBody>
          <a:bodyPr>
            <a:normAutofit/>
          </a:bodyPr>
          <a:lstStyle/>
          <a:p>
            <a:r>
              <a:rPr lang="en-US" sz="5400" dirty="0">
                <a:latin typeface="Amasis MT Pro Medium" panose="02040604050005020304" pitchFamily="18" charset="0"/>
              </a:rPr>
              <a:t>Acceleration / Deceleration</a:t>
            </a:r>
          </a:p>
        </p:txBody>
      </p:sp>
      <p:pic>
        <p:nvPicPr>
          <p:cNvPr id="10" name="Picture 9" descr="A group of people posing for a photo&#10;&#10;Description automatically generated with medium confidence">
            <a:extLst>
              <a:ext uri="{FF2B5EF4-FFF2-40B4-BE49-F238E27FC236}">
                <a16:creationId xmlns:a16="http://schemas.microsoft.com/office/drawing/2014/main" id="{10D7D9FE-05CD-484A-9D8B-63885C056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50" y="707355"/>
            <a:ext cx="10072894" cy="3962359"/>
          </a:xfrm>
          <a:prstGeom prst="rect">
            <a:avLst/>
          </a:prstGeom>
        </p:spPr>
      </p:pic>
    </p:spTree>
    <p:extLst>
      <p:ext uri="{BB962C8B-B14F-4D97-AF65-F5344CB8AC3E}">
        <p14:creationId xmlns:p14="http://schemas.microsoft.com/office/powerpoint/2010/main" val="215874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9A926B-E0F1-4444-840C-3A31546AE1F1}"/>
              </a:ext>
            </a:extLst>
          </p:cNvPr>
          <p:cNvPicPr>
            <a:picLocks noChangeAspect="1"/>
          </p:cNvPicPr>
          <p:nvPr/>
        </p:nvPicPr>
        <p:blipFill>
          <a:blip r:embed="rId2"/>
          <a:stretch>
            <a:fillRect/>
          </a:stretch>
        </p:blipFill>
        <p:spPr>
          <a:xfrm>
            <a:off x="144532" y="153730"/>
            <a:ext cx="1473148" cy="1419966"/>
          </a:xfrm>
          <a:prstGeom prst="rect">
            <a:avLst/>
          </a:prstGeom>
        </p:spPr>
      </p:pic>
      <p:sp>
        <p:nvSpPr>
          <p:cNvPr id="11" name="Title 5">
            <a:extLst>
              <a:ext uri="{FF2B5EF4-FFF2-40B4-BE49-F238E27FC236}">
                <a16:creationId xmlns:a16="http://schemas.microsoft.com/office/drawing/2014/main" id="{559BC6B7-9DC2-427B-9D59-B247B0991885}"/>
              </a:ext>
            </a:extLst>
          </p:cNvPr>
          <p:cNvSpPr>
            <a:spLocks noGrp="1"/>
          </p:cNvSpPr>
          <p:nvPr>
            <p:ph type="ctrTitle"/>
          </p:nvPr>
        </p:nvSpPr>
        <p:spPr>
          <a:xfrm>
            <a:off x="8375374" y="558303"/>
            <a:ext cx="2698688" cy="1606713"/>
          </a:xfrm>
          <a:solidFill>
            <a:srgbClr val="FFE699">
              <a:alpha val="80000"/>
            </a:srgbClr>
          </a:solidFill>
        </p:spPr>
        <p:txBody>
          <a:bodyPr>
            <a:normAutofit/>
          </a:bodyPr>
          <a:lstStyle/>
          <a:p>
            <a:r>
              <a:rPr lang="en-US" sz="5400" dirty="0">
                <a:latin typeface="Amasis MT Pro Medium" panose="02040604050005020304" pitchFamily="18" charset="0"/>
              </a:rPr>
              <a:t>Star Wars</a:t>
            </a:r>
          </a:p>
        </p:txBody>
      </p:sp>
      <p:pic>
        <p:nvPicPr>
          <p:cNvPr id="1026" name="Picture 2">
            <a:extLst>
              <a:ext uri="{FF2B5EF4-FFF2-40B4-BE49-F238E27FC236}">
                <a16:creationId xmlns:a16="http://schemas.microsoft.com/office/drawing/2014/main" id="{7EF30B70-C5A3-41EF-9744-43F5A579960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373" y="2754440"/>
            <a:ext cx="9122562" cy="387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647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AnalogousFromDarkSeedLeftStep">
      <a:dk1>
        <a:srgbClr val="000000"/>
      </a:dk1>
      <a:lt1>
        <a:srgbClr val="FFFFFF"/>
      </a:lt1>
      <a:dk2>
        <a:srgbClr val="1C2031"/>
      </a:dk2>
      <a:lt2>
        <a:srgbClr val="F2F3F0"/>
      </a:lt2>
      <a:accent1>
        <a:srgbClr val="7D29E7"/>
      </a:accent1>
      <a:accent2>
        <a:srgbClr val="3732DA"/>
      </a:accent2>
      <a:accent3>
        <a:srgbClr val="2973E7"/>
      </a:accent3>
      <a:accent4>
        <a:srgbClr val="17B0D5"/>
      </a:accent4>
      <a:accent5>
        <a:srgbClr val="22C29E"/>
      </a:accent5>
      <a:accent6>
        <a:srgbClr val="16C655"/>
      </a:accent6>
      <a:hlink>
        <a:srgbClr val="339A95"/>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2555</Words>
  <Application>Microsoft Office PowerPoint</Application>
  <PresentationFormat>Widescreen</PresentationFormat>
  <Paragraphs>262</Paragraphs>
  <Slides>56</Slides>
  <Notes>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56</vt:i4>
      </vt:variant>
    </vt:vector>
  </HeadingPairs>
  <TitlesOfParts>
    <vt:vector size="71" baseType="lpstr">
      <vt:lpstr>Amasis MT Pro Medium</vt:lpstr>
      <vt:lpstr>Arial</vt:lpstr>
      <vt:lpstr>Calibri</vt:lpstr>
      <vt:lpstr>Calibri Light</vt:lpstr>
      <vt:lpstr>Cambria Math</vt:lpstr>
      <vt:lpstr>Footlight MT Light</vt:lpstr>
      <vt:lpstr>Franklin Gothic Book</vt:lpstr>
      <vt:lpstr>Franklin Gothic Demi</vt:lpstr>
      <vt:lpstr>Gill Sans MT</vt:lpstr>
      <vt:lpstr>Times</vt:lpstr>
      <vt:lpstr>Times New Roman</vt:lpstr>
      <vt:lpstr>Wingdings</vt:lpstr>
      <vt:lpstr>Wingdings 2</vt:lpstr>
      <vt:lpstr>Office Theme</vt:lpstr>
      <vt:lpstr>DividendVTI</vt:lpstr>
      <vt:lpstr>Application Based Teaching – From Iron Man to Buzz Lightyear and Everything in Between</vt:lpstr>
      <vt:lpstr>PowerPoint Presentation</vt:lpstr>
      <vt:lpstr>Two Key Moments  1.  When will I ever use this?  2.  Seinfeld Can/Bottle Scam</vt:lpstr>
      <vt:lpstr>Zombie Apocalypse</vt:lpstr>
      <vt:lpstr>Cryptography</vt:lpstr>
      <vt:lpstr>CSI</vt:lpstr>
      <vt:lpstr>Acceleration / Deceleration</vt:lpstr>
      <vt:lpstr>Acceleration / Deceleration</vt:lpstr>
      <vt:lpstr>Star Wars</vt:lpstr>
      <vt:lpstr>Spiderman Stops Train</vt:lpstr>
      <vt:lpstr>Barbie Bungee</vt:lpstr>
      <vt:lpstr>Wing Flaps</vt:lpstr>
      <vt:lpstr>Variables &amp; Setup </vt:lpstr>
      <vt:lpstr>To find initial velocity: </vt:lpstr>
      <vt:lpstr>Writing Analysis</vt:lpstr>
      <vt:lpstr>Apps</vt:lpstr>
      <vt:lpstr>Clue Options </vt:lpstr>
      <vt:lpstr>Food Options</vt:lpstr>
      <vt:lpstr>Eating Rates</vt:lpstr>
      <vt:lpstr>Monopoly</vt:lpstr>
      <vt:lpstr>Monopoly</vt:lpstr>
      <vt:lpstr>Hit Rates</vt:lpstr>
      <vt:lpstr>Bowling Project</vt:lpstr>
      <vt:lpstr>King Kong</vt:lpstr>
      <vt:lpstr>Toy Story maybe my all-time favorite</vt:lpstr>
      <vt:lpstr>Black Panther</vt:lpstr>
      <vt:lpstr>Beverly Hillbillies</vt:lpstr>
      <vt:lpstr>Myopia</vt:lpstr>
      <vt:lpstr>Titanic</vt:lpstr>
      <vt:lpstr>        What I Know?</vt:lpstr>
      <vt:lpstr>Hunger Games: Action Scene</vt:lpstr>
      <vt:lpstr>PowerPoint Presentation</vt:lpstr>
      <vt:lpstr>PowerPoint Presentation</vt:lpstr>
      <vt:lpstr>The Board…</vt:lpstr>
      <vt:lpstr>How to win in 4 plays…</vt:lpstr>
      <vt:lpstr>Continued…</vt:lpstr>
      <vt:lpstr>The probability…</vt:lpstr>
      <vt:lpstr>The Rainbow Trail…</vt:lpstr>
      <vt:lpstr>Gumdrop Pass…</vt:lpstr>
      <vt:lpstr>Ratio vs. Ratio</vt:lpstr>
      <vt:lpstr>PowerPoint Presentation</vt:lpstr>
      <vt:lpstr>PowerPoint Presentation</vt:lpstr>
      <vt:lpstr>PowerPoint Presentation</vt:lpstr>
      <vt:lpstr>COURSE Project: Exponential Growth &amp; decay in iron man 2</vt:lpstr>
      <vt:lpstr>Background </vt:lpstr>
      <vt:lpstr>Objective/Questions</vt:lpstr>
      <vt:lpstr>Palladium: How and why </vt:lpstr>
      <vt:lpstr>Palladium: How and why Cont.</vt:lpstr>
      <vt:lpstr>Setup &amp; variables</vt:lpstr>
      <vt:lpstr>Exponential Growth of the Blood Toxicity</vt:lpstr>
      <vt:lpstr>Comparison to Movie Timeline</vt:lpstr>
      <vt:lpstr>Comparison to real Palladium Decay</vt:lpstr>
      <vt:lpstr>Conclusion</vt:lpstr>
      <vt:lpstr>PowerPoint Presentation</vt:lpstr>
      <vt:lpstr>Final Thoughts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Based Teaching – From Iron Man to Buzz Lightyear and Everything in Between</dc:title>
  <dc:creator>Riley, Patrick J (Hopkinsville)</dc:creator>
  <cp:lastModifiedBy>Riley, Patrick J (Hopkinsville)</cp:lastModifiedBy>
  <cp:revision>7</cp:revision>
  <dcterms:created xsi:type="dcterms:W3CDTF">2021-09-21T21:44:47Z</dcterms:created>
  <dcterms:modified xsi:type="dcterms:W3CDTF">2021-10-09T12:28:55Z</dcterms:modified>
</cp:coreProperties>
</file>